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74" r:id="rId25"/>
    <p:sldId id="275" r:id="rId26"/>
    <p:sldId id="276" r:id="rId27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5AF36B-82C0-494C-8C39-F1C1853F0B89}" type="datetimeFigureOut">
              <a:rPr lang="en-US"/>
              <a:pPr>
                <a:defRPr/>
              </a:pPr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299702-D61B-49AB-9E8B-1D33515E3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5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ockwell" pitchFamily="18" charset="0"/>
              </a:defRPr>
            </a:lvl1pPr>
          </a:lstStyle>
          <a:p>
            <a:pPr>
              <a:defRPr/>
            </a:pPr>
            <a:fld id="{6F43F88C-176B-4275-9526-7E1E4512B0C5}" type="datetimeFigureOut">
              <a:rPr lang="en-US"/>
              <a:pPr>
                <a:defRPr/>
              </a:pPr>
              <a:t>5/9/2016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ockwell" pitchFamily="18" charset="0"/>
              </a:defRPr>
            </a:lvl1pPr>
          </a:lstStyle>
          <a:p>
            <a:pPr>
              <a:defRPr/>
            </a:pPr>
            <a:fld id="{9D300019-FA3C-49AD-941E-301AD1212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5F0F69-B499-4C05-8C95-4BF04D1E4FB2}" type="slidenum">
              <a:rPr lang="en-US" sz="1200">
                <a:latin typeface="Times New Roman" pitchFamily="18" charset="0"/>
              </a:rPr>
              <a:pPr algn="r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194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A6B3B0-2C9F-45F5-BD02-2FCFB6729607}" type="slidenum">
              <a:rPr lang="en-US" sz="1200">
                <a:latin typeface="Times New Roman" pitchFamily="18" charset="0"/>
              </a:rPr>
              <a:pPr algn="r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751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A8F3C2-82F9-4108-85D1-FC5E9B58FB44}" type="slidenum">
              <a:rPr lang="en-US" sz="1200">
                <a:latin typeface="Times New Roman" pitchFamily="18" charset="0"/>
              </a:rPr>
              <a:pPr algn="r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8390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9094A1-7A51-4B1D-8567-F941CE78DA3F}" type="slidenum">
              <a:rPr lang="en-US" sz="1200">
                <a:latin typeface="Times New Roman" pitchFamily="18" charset="0"/>
              </a:rPr>
              <a:pPr algn="r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7263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762B47-3C30-4302-8878-1120F71B8EF5}" type="slidenum">
              <a:rPr lang="en-US" sz="1200">
                <a:latin typeface="Times New Roman" pitchFamily="18" charset="0"/>
              </a:rPr>
              <a:pPr algn="r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4899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0D1EF23-273D-4C23-9B94-D0B202FE93C0}" type="slidenum">
              <a:rPr lang="en-US" sz="1200">
                <a:latin typeface="Times New Roman" pitchFamily="18" charset="0"/>
              </a:rPr>
              <a:pPr algn="r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0969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9484294-D220-4068-83AC-DD3EC48281BB}" type="slidenum">
              <a:rPr lang="en-US" sz="1200">
                <a:latin typeface="Times New Roman" pitchFamily="18" charset="0"/>
              </a:rPr>
              <a:pPr algn="r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959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 noChangeArrowheads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065CA8-9612-4394-B85F-B27B2AFBE37C}" type="slidenum">
              <a:rPr lang="en-US" sz="1200">
                <a:latin typeface="Times New Roman" pitchFamily="18" charset="0"/>
              </a:rPr>
              <a:pPr algn="r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7400" cy="34480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638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4FB28BE-8D2F-446E-B138-A1DE72D56372}" type="datetimeFigureOut">
              <a:rPr lang="en-US"/>
              <a:pPr>
                <a:defRPr/>
              </a:pPr>
              <a:t>5/9/2016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2AA0F35-EB06-42E8-8491-47D1846DE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154A6-595C-456A-B0EE-FBEEE30B2E26}" type="datetimeFigureOut">
              <a:rPr lang="en-US"/>
              <a:pPr>
                <a:defRPr/>
              </a:pPr>
              <a:t>5/9/2016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9D28F-E29F-4FA6-BA55-D45D5AC1C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61392-18BD-490D-8978-A825133F788D}" type="datetimeFigureOut">
              <a:rPr lang="en-US"/>
              <a:pPr>
                <a:defRPr/>
              </a:pPr>
              <a:t>5/9/2016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7E8D3-D238-47D1-A26B-3549158C9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ED9296-69BD-4309-A152-5DF82C04A211}" type="datetimeFigureOut">
              <a:rPr lang="en-US"/>
              <a:pPr>
                <a:defRPr/>
              </a:pPr>
              <a:t>5/9/2016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F2B506-A437-4D05-93A4-9B04EAB3F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EBA0D8C-C1B6-418A-B3CD-A93F0E7C8496}" type="datetimeFigureOut">
              <a:rPr lang="en-US"/>
              <a:pPr>
                <a:defRPr/>
              </a:pPr>
              <a:t>5/9/2016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6C4FE97-6B51-4906-9F8D-895D298A3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68E1B1-C86F-400A-BB16-21040F71F814}" type="datetimeFigureOut">
              <a:rPr lang="en-US"/>
              <a:pPr>
                <a:defRPr/>
              </a:pPr>
              <a:t>5/9/2016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F144C4-8ED1-4603-9F3C-3586D4CA6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D8E11C-F4AD-40D7-B3EF-0728F1350249}" type="datetimeFigureOut">
              <a:rPr lang="en-US"/>
              <a:pPr>
                <a:defRPr/>
              </a:pPr>
              <a:t>5/9/2016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38ED5D-BDA2-4D9C-8C44-8F12BD0F9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7424CE-7AF3-44A3-A67F-59A3374C6C61}" type="datetimeFigureOut">
              <a:rPr lang="en-US"/>
              <a:pPr>
                <a:defRPr/>
              </a:pPr>
              <a:t>5/9/2016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B7DA80-6B6C-4376-8198-775D97E5C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12B0E-9A1E-4B43-9109-462B98D35292}" type="datetimeFigureOut">
              <a:rPr lang="en-US"/>
              <a:pPr>
                <a:defRPr/>
              </a:pPr>
              <a:t>5/9/2016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36FB1-4D58-4340-9B56-6ACC11113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34DB375-FA42-4455-8000-A28E1F13CE80}" type="datetimeFigureOut">
              <a:rPr lang="en-US"/>
              <a:pPr>
                <a:defRPr/>
              </a:pPr>
              <a:t>5/9/2016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D4AD72B-D90E-4A66-A88B-F87A8014E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9304101-E353-4851-A2C5-0B53876FBB0C}" type="datetimeFigureOut">
              <a:rPr lang="en-US"/>
              <a:pPr>
                <a:defRPr/>
              </a:pPr>
              <a:t>5/9/2016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9D16E9D-F522-43A7-8481-FB0CE1604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C8CD33-4207-4F8B-9ABA-F12D09AB3DF9}" type="datetimeFigureOut">
              <a:rPr lang="en-US"/>
              <a:pPr>
                <a:defRPr/>
              </a:pPr>
              <a:t>5/9/2016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29FC842-3F3E-48BB-B23A-D50DEF95D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19" r:id="rId7"/>
    <p:sldLayoutId id="2147483726" r:id="rId8"/>
    <p:sldLayoutId id="2147483727" r:id="rId9"/>
    <p:sldLayoutId id="2147483718" r:id="rId10"/>
    <p:sldLayoutId id="2147483717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What do the following images have in common?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See if you can find a connection!</a:t>
            </a:r>
          </a:p>
        </p:txBody>
      </p:sp>
      <p:pic>
        <p:nvPicPr>
          <p:cNvPr id="15363" name="Picture 2" descr="http://1.bp.blogspot.com/-IeiE0cYFWYU/TnEXAC5IMqI/AAAAAAAABLg/kZzA7QTVTj0/s1600/h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505200"/>
            <a:ext cx="266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After the Etruscans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5181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 The people of Rome now govern themselves.  There are two types of citizens in Rome: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u="sng" smtClean="0"/>
              <a:t>Patricians</a:t>
            </a:r>
            <a:r>
              <a:rPr lang="en-US" smtClean="0"/>
              <a:t> – very wealthy and noble people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b="1" u="sng" smtClean="0"/>
              <a:t>Plebeians</a:t>
            </a:r>
            <a:r>
              <a:rPr lang="en-US" smtClean="0"/>
              <a:t> – common, ordinary people that ranged from the poor to middle-class</a:t>
            </a:r>
          </a:p>
        </p:txBody>
      </p:sp>
      <p:pic>
        <p:nvPicPr>
          <p:cNvPr id="24579" name="Picture 6" descr="http://blogs.saschina.org/minseo01pd2016/files/2010/11/Patricia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981200"/>
            <a:ext cx="160496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http://blogs.saschina.org/minseo01pd2016/files/2010/11/Plebei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343400"/>
            <a:ext cx="1600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Roman Republic: 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         A tripartite system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 The Roman government is divided into three pieces.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 1.) The Assembly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 2.) The Senate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 3.) The Consul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Assembly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50292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/>
              <a:t> The assembly was made up of the </a:t>
            </a:r>
            <a:r>
              <a:rPr lang="en-US" sz="2200" u="sng" smtClean="0"/>
              <a:t>common man</a:t>
            </a:r>
            <a:r>
              <a:rPr lang="en-US" sz="2200" smtClean="0"/>
              <a:t>.  </a:t>
            </a:r>
            <a:r>
              <a:rPr lang="en-US" sz="2200" u="sng" smtClean="0"/>
              <a:t>Every citizen</a:t>
            </a:r>
            <a:r>
              <a:rPr lang="en-US" sz="2200" smtClean="0"/>
              <a:t> was able to be a member of the assembly.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 The assembly gathered into a public place called “The Forum” where they would make votes.</a:t>
            </a:r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u="sng" smtClean="0"/>
              <a:t>Tasks of the assembly</a:t>
            </a:r>
            <a:r>
              <a:rPr lang="en-US" sz="220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vote on new laws suggested by government officials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declare war or peace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elect government officials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elect two members of the senate to spend a one year term as consul</a:t>
            </a:r>
          </a:p>
        </p:txBody>
      </p:sp>
      <p:pic>
        <p:nvPicPr>
          <p:cNvPr id="26627" name="Picture 2" descr="http://upload.wikimedia.org/wikipedia/en/thumb/9/96/Gaius_Gracchus_Tribune_of_the_People.jpg/450px-Gaius_Gracchus_Tribune_of_the_Peo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057400"/>
            <a:ext cx="34480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Senate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4953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/>
              <a:t> The senate was made up of </a:t>
            </a:r>
            <a:r>
              <a:rPr lang="en-US" sz="2200" u="sng" smtClean="0"/>
              <a:t>300 patrician males.</a:t>
            </a:r>
          </a:p>
          <a:p>
            <a:pPr eaLnBrk="1" hangingPunct="1">
              <a:lnSpc>
                <a:spcPct val="80000"/>
              </a:lnSpc>
            </a:pPr>
            <a:endParaRPr lang="en-US" sz="2200" u="sng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 Once you were elected to the senate, </a:t>
            </a:r>
            <a:r>
              <a:rPr lang="en-US" sz="2200" u="sng" smtClean="0"/>
              <a:t>you were a senator for life</a:t>
            </a:r>
            <a:r>
              <a:rPr lang="en-US" sz="22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 The senate gave </a:t>
            </a:r>
            <a:r>
              <a:rPr lang="en-US" sz="2200" u="sng" smtClean="0"/>
              <a:t>advice to the consul and the assembly</a:t>
            </a:r>
            <a:r>
              <a:rPr lang="en-US" sz="2200" smtClean="0"/>
              <a:t>;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sometimes they voted to override decisions of the assembly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consuls usually did what the senate advised.</a:t>
            </a:r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The senate made decisions that dealt with </a:t>
            </a:r>
            <a:r>
              <a:rPr lang="en-US" sz="2200" u="sng" smtClean="0"/>
              <a:t>foreign nations.</a:t>
            </a:r>
          </a:p>
        </p:txBody>
      </p:sp>
      <p:pic>
        <p:nvPicPr>
          <p:cNvPr id="27651" name="Picture 2" descr="http://upload.wikimedia.org/wikipedia/commons/thumb/a/a3/Maccari-Cicero.jpg/400px-Maccari-Cice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676400"/>
            <a:ext cx="29718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rantsorraves.files.wordpress.com/2011/01/roman-senate-contemplates-bankrupting-the-empi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886200"/>
            <a:ext cx="29718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Consul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486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 </a:t>
            </a:r>
            <a:r>
              <a:rPr lang="en-US" sz="2000" u="sng" smtClean="0"/>
              <a:t>Every year, the assembly voted on two members of the senate to be elected to consul</a:t>
            </a:r>
            <a:r>
              <a:rPr lang="en-US" sz="2000" smtClean="0"/>
              <a:t>.  The members of consul would serve a </a:t>
            </a:r>
            <a:r>
              <a:rPr lang="en-US" sz="2000" u="sng" smtClean="0"/>
              <a:t>one-year term</a:t>
            </a:r>
            <a:r>
              <a:rPr lang="en-US" sz="2000" smtClean="0"/>
              <a:t> and then not be eligible to be consul again for another ten years. 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 The consul acted as </a:t>
            </a:r>
            <a:r>
              <a:rPr lang="en-US" sz="2000" u="sng" smtClean="0"/>
              <a:t>judges</a:t>
            </a:r>
            <a:r>
              <a:rPr lang="en-US" sz="2000" smtClean="0"/>
              <a:t>, chose new members of the senate, oversaw the entire government, its officials, set taxes, and directed the army.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 The main job of the consul was to </a:t>
            </a:r>
            <a:r>
              <a:rPr lang="en-US" sz="2000" u="sng" smtClean="0"/>
              <a:t>command the army, make sure a set amount of taxes were paid, and see to it that the laws of the empire were being carried out properly.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981200"/>
            <a:ext cx="13811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981200"/>
            <a:ext cx="14033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Emergencies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4953000" cy="4525962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 In times of emergency, the consul could agree to choose a dictator.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 The dictator would have supreme rule over the empire for only six months to get the empire back on its feet.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 At the end of the six months, the Roman Empire would go back to its usual government or elect another dictator.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9699" name="Picture 2" descr="http://blog.socialmaximizer.com/wp-content/uploads/2012/02/drug_addiction_hel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667000"/>
            <a:ext cx="27035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032" descr="punicwa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1033"/>
          <p:cNvSpPr>
            <a:spLocks noChangeArrowheads="1" noChangeShapeType="1" noTextEdit="1"/>
          </p:cNvSpPr>
          <p:nvPr/>
        </p:nvSpPr>
        <p:spPr bwMode="auto">
          <a:xfrm>
            <a:off x="2160588" y="1752600"/>
            <a:ext cx="5611812" cy="25479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igh Tower Text"/>
              </a:rPr>
              <a:t>The Punic Wars</a:t>
            </a:r>
          </a:p>
        </p:txBody>
      </p:sp>
      <p:sp>
        <p:nvSpPr>
          <p:cNvPr id="30723" name="Text Box 1034"/>
          <p:cNvSpPr txBox="1">
            <a:spLocks noChangeArrowheads="1"/>
          </p:cNvSpPr>
          <p:nvPr/>
        </p:nvSpPr>
        <p:spPr bwMode="auto">
          <a:xfrm>
            <a:off x="82550" y="651033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76200"/>
            <a:ext cx="7772400" cy="1143000"/>
          </a:xfrm>
        </p:spPr>
        <p:txBody>
          <a:bodyPr vert="horz" wrap="square" lIns="91440" t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7500" smtClean="0">
                <a:effectLst/>
              </a:rPr>
              <a:t>The Punic Wars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219200"/>
            <a:ext cx="5715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800" smtClean="0"/>
              <a:t>Eventually Rome and Carthage began to fight over trade in the Mediterranean Sea</a:t>
            </a:r>
          </a:p>
          <a:p>
            <a:pPr eaLnBrk="1" hangingPunct="1">
              <a:lnSpc>
                <a:spcPct val="90000"/>
              </a:lnSpc>
            </a:pPr>
            <a:r>
              <a:rPr lang="en-US" sz="4800" smtClean="0"/>
              <a:t>They fought 3 wars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4800" smtClean="0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0" y="158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pic>
        <p:nvPicPr>
          <p:cNvPr id="7173" name="Picture 3" descr="519M406S5DL"/>
          <p:cNvPicPr>
            <a:picLocks noChangeAspect="1" noChangeArrowheads="1"/>
          </p:cNvPicPr>
          <p:nvPr/>
        </p:nvPicPr>
        <p:blipFill>
          <a:blip r:embed="rId3"/>
          <a:srcRect l="21428" r="24286"/>
          <a:stretch>
            <a:fillRect/>
          </a:stretch>
        </p:blipFill>
        <p:spPr bwMode="auto">
          <a:xfrm>
            <a:off x="6477000" y="1828800"/>
            <a:ext cx="23987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685800"/>
            <a:ext cx="7772400" cy="1143000"/>
          </a:xfrm>
        </p:spPr>
        <p:txBody>
          <a:bodyPr vert="horz" wrap="square" lIns="91440" t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6300" smtClean="0">
                <a:effectLst/>
                <a:latin typeface="Aharoni" pitchFamily="2" charset="-79"/>
                <a:cs typeface="Aharoni" pitchFamily="2" charset="-79"/>
              </a:rPr>
              <a:t>The First Punic War</a:t>
            </a:r>
            <a:br>
              <a:rPr lang="en-US" sz="6300" smtClean="0">
                <a:effectLst/>
                <a:latin typeface="Aharoni" pitchFamily="2" charset="-79"/>
                <a:cs typeface="Aharoni" pitchFamily="2" charset="-79"/>
              </a:rPr>
            </a:br>
            <a:r>
              <a:rPr lang="en-US" sz="6300" smtClean="0">
                <a:effectLst/>
                <a:latin typeface="Aharoni" pitchFamily="2" charset="-79"/>
                <a:cs typeface="Aharoni" pitchFamily="2" charset="-79"/>
              </a:rPr>
              <a:t>264 BC-241 BC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133600"/>
            <a:ext cx="8153400" cy="4724400"/>
          </a:xfrm>
        </p:spPr>
        <p:txBody>
          <a:bodyPr/>
          <a:lstStyle/>
          <a:p>
            <a:pPr eaLnBrk="1" hangingPunct="1"/>
            <a:r>
              <a:rPr lang="en-US" sz="4800" smtClean="0"/>
              <a:t>Fought over Sicily for 23 years</a:t>
            </a:r>
          </a:p>
          <a:p>
            <a:pPr eaLnBrk="1" hangingPunct="1"/>
            <a:r>
              <a:rPr lang="en-US" sz="4800" smtClean="0"/>
              <a:t>Carthage lost</a:t>
            </a:r>
          </a:p>
          <a:p>
            <a:pPr eaLnBrk="1" hangingPunct="1"/>
            <a:r>
              <a:rPr lang="en-US" sz="4800" smtClean="0"/>
              <a:t>This was Rome’s first province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304800"/>
            <a:ext cx="8458200" cy="1143000"/>
          </a:xfrm>
        </p:spPr>
        <p:txBody>
          <a:bodyPr vert="horz" wrap="square" lIns="91440" t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5600" smtClean="0">
                <a:effectLst/>
                <a:latin typeface="Aharoni" pitchFamily="2" charset="-79"/>
                <a:cs typeface="Aharoni" pitchFamily="2" charset="-79"/>
              </a:rPr>
              <a:t>The Second Punic War</a:t>
            </a:r>
            <a:br>
              <a:rPr lang="en-US" sz="5600" smtClean="0">
                <a:effectLst/>
                <a:latin typeface="Aharoni" pitchFamily="2" charset="-79"/>
                <a:cs typeface="Aharoni" pitchFamily="2" charset="-79"/>
              </a:rPr>
            </a:br>
            <a:r>
              <a:rPr lang="en-US" sz="5600" smtClean="0">
                <a:effectLst/>
                <a:latin typeface="Aharoni" pitchFamily="2" charset="-79"/>
                <a:cs typeface="Aharoni" pitchFamily="2" charset="-79"/>
              </a:rPr>
              <a:t>218 BC – 202 BC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05200" y="1981200"/>
            <a:ext cx="5638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smtClean="0"/>
              <a:t>Carthage was led by HANNIBAL a brilliant general.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smtClean="0"/>
              <a:t>He used 50,000 men, 9,000 cavalry and 60 elephants.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smtClean="0"/>
              <a:t>To surprise Rome he went through the Alps</a:t>
            </a:r>
          </a:p>
        </p:txBody>
      </p:sp>
      <p:pic>
        <p:nvPicPr>
          <p:cNvPr id="10244" name="Picture 7" descr="HannibalBoxFinal"/>
          <p:cNvPicPr>
            <a:picLocks noChangeAspect="1" noChangeArrowheads="1"/>
          </p:cNvPicPr>
          <p:nvPr/>
        </p:nvPicPr>
        <p:blipFill>
          <a:blip r:embed="rId3"/>
          <a:srcRect r="36208"/>
          <a:stretch>
            <a:fillRect/>
          </a:stretch>
        </p:blipFill>
        <p:spPr bwMode="auto">
          <a:xfrm>
            <a:off x="76200" y="2286000"/>
            <a:ext cx="287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2" descr="F:\Rome\Roman Origin\branch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373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F:\Rome\Roman Origin\constitu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37719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027" descr="hannibal-crossing-the-rh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hanniba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76200"/>
            <a:ext cx="8839200" cy="1143000"/>
          </a:xfrm>
        </p:spPr>
        <p:txBody>
          <a:bodyPr vert="horz" wrap="square" lIns="91440" t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6300" smtClean="0">
                <a:effectLst/>
                <a:latin typeface="Aharoni" pitchFamily="2" charset="-79"/>
                <a:cs typeface="Aharoni" pitchFamily="2" charset="-79"/>
              </a:rPr>
              <a:t>The Second Punic War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9600" y="1524000"/>
            <a:ext cx="4724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4000" smtClean="0"/>
              <a:t>For 15 years, Hannibal moved across Italy dominating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smtClean="0"/>
              <a:t>Finally a Roman general name SCIPIO defeated Hannibal.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4800" smtClean="0"/>
              <a:t>                                      </a:t>
            </a:r>
          </a:p>
        </p:txBody>
      </p:sp>
      <p:pic>
        <p:nvPicPr>
          <p:cNvPr id="13316" name="Picture 3" descr="bust_roman_general_publius_co_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14525"/>
            <a:ext cx="3363913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85800"/>
            <a:ext cx="9144000" cy="1371600"/>
          </a:xfrm>
        </p:spPr>
        <p:txBody>
          <a:bodyPr vert="horz" wrap="square" lIns="91440" tIns="4572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5600" smtClean="0">
                <a:effectLst/>
                <a:latin typeface="Aharoni" pitchFamily="2" charset="-79"/>
                <a:cs typeface="Aharoni" pitchFamily="2" charset="-79"/>
              </a:rPr>
              <a:t>The Third Punic War</a:t>
            </a:r>
            <a:br>
              <a:rPr lang="en-US" sz="5600" smtClean="0">
                <a:effectLst/>
                <a:latin typeface="Aharoni" pitchFamily="2" charset="-79"/>
                <a:cs typeface="Aharoni" pitchFamily="2" charset="-79"/>
              </a:rPr>
            </a:br>
            <a:r>
              <a:rPr lang="en-US" sz="5600" smtClean="0">
                <a:effectLst/>
                <a:latin typeface="Aharoni" pitchFamily="2" charset="-79"/>
                <a:cs typeface="Aharoni" pitchFamily="2" charset="-79"/>
              </a:rPr>
              <a:t>149 BC -146 BC</a:t>
            </a:r>
            <a:br>
              <a:rPr lang="en-US" sz="5600" smtClean="0">
                <a:effectLst/>
                <a:latin typeface="Aharoni" pitchFamily="2" charset="-79"/>
                <a:cs typeface="Aharoni" pitchFamily="2" charset="-79"/>
              </a:rPr>
            </a:br>
            <a:endParaRPr lang="en-US" sz="5600" smtClean="0"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5334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Cato an influential senator reminded them of the terror Hannibal laid on Italy.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By this time, Carthage was no longer a threat.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Romans destroy Carthage and sold all of Carthaginians into slavery!</a:t>
            </a:r>
          </a:p>
        </p:txBody>
      </p:sp>
      <p:pic>
        <p:nvPicPr>
          <p:cNvPr id="14340" name="Picture 1030" descr="Carth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95450"/>
            <a:ext cx="3856038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All Good Things Come to an End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5638800" cy="4525962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 This style of the Roman republic lasts from about 510 B.C. to about 120 B.C.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 Disagreements and fighting about breaking up rich estates to give land to the plebeians causes fighting among the plebeians and patricians.  The patricians have some plebeians murdered.</a:t>
            </a:r>
            <a:endParaRPr lang="en-US" dirty="0"/>
          </a:p>
        </p:txBody>
      </p:sp>
      <p:pic>
        <p:nvPicPr>
          <p:cNvPr id="47107" name="Picture 2" descr="http://www.bbc.co.uk/history/ancient/romans/images/launch_death_rom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590800"/>
            <a:ext cx="28956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Chaos Ensues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876800" cy="4525963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 After 120 B.C., there is chaos and civil war in Rome.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 The consuls no longer respect each other’s right to veto.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 Generals begin to gather private armies and fight for control of Rome.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 As Rome was about to become extinguished, Julius Caesar rises up to become a powerful leader who restores peace and prosperity to Rome by becoming Rome’s very first emperor.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 As emperor, Julius Caesar declares himself dictator of Rome for the rest of his life.</a:t>
            </a:r>
            <a:endParaRPr lang="en-US" dirty="0"/>
          </a:p>
        </p:txBody>
      </p:sp>
      <p:pic>
        <p:nvPicPr>
          <p:cNvPr id="48131" name="Picture 2" descr="http://1.bp.blogspot.com/-MUGz__dEsdc/T-GD1lkVS5I/AAAAAAAAG2M/OawKc3UhOtU/s640/Jul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09800"/>
            <a:ext cx="32194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Learning Target: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I can explain the origin of the Roman Empire.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I can explain the republic of the Roman Empire.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2" descr="F:\Rome\Roman Origin\Horsesh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3657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F:\Rome\Roman Origin\ac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76400"/>
            <a:ext cx="36877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2" descr="F:\Rome\Roman Origin\running 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F:\Rome\Roman Origin\roa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828800"/>
            <a:ext cx="39163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What do they have in common?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9458" name="Subtitle 4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Do you know?</a:t>
            </a:r>
          </a:p>
        </p:txBody>
      </p:sp>
      <p:pic>
        <p:nvPicPr>
          <p:cNvPr id="19459" name="Picture 2" descr="http://www.theadoptioncounselor.com/Blog/wp-content/uploads/2011/05/blog-who-kno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47988"/>
            <a:ext cx="52578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Answer: The Roman Empire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4572000" cy="4525962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 All of the previous images show things that were first developed or perfected by the Roman Empire.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 Many things or ideas that we have or use today has been heavily influenced by the Roman Empire. </a:t>
            </a:r>
          </a:p>
        </p:txBody>
      </p:sp>
      <p:pic>
        <p:nvPicPr>
          <p:cNvPr id="20483" name="Picture 2" descr="http://rome.mrdonn.org/rome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676400"/>
            <a:ext cx="31718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Learning Target: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I can explain the origin of the Roman Empire.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I can explain the republic of the Roman Empire.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Rome was originally a Monarchy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800600" cy="4525963"/>
          </a:xfrm>
        </p:spPr>
        <p:txBody>
          <a:bodyPr/>
          <a:lstStyle/>
          <a:p>
            <a:pPr eaLnBrk="1" hangingPunct="1"/>
            <a:r>
              <a:rPr lang="en-US" smtClean="0"/>
              <a:t> In </a:t>
            </a:r>
            <a:r>
              <a:rPr lang="en-US" u="sng" smtClean="0"/>
              <a:t>600 B.C</a:t>
            </a:r>
            <a:r>
              <a:rPr lang="en-US" smtClean="0"/>
              <a:t>., the Romans were ruled by a group of people called the </a:t>
            </a:r>
            <a:r>
              <a:rPr lang="en-US" b="1" u="sng" smtClean="0"/>
              <a:t>Etruscans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22531" name="Picture 2" descr="http://0.tqn.com/d/goitaly/1/0/O/1/-/-/lazio-map-norther-reg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29368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Etruscans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52578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smtClean="0"/>
              <a:t> </a:t>
            </a:r>
            <a:r>
              <a:rPr lang="en-US" sz="2700" u="sng" smtClean="0"/>
              <a:t>No one knows</a:t>
            </a:r>
            <a:r>
              <a:rPr lang="en-US" sz="2700" smtClean="0"/>
              <a:t> where the Etruscans came from.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 The Roman “</a:t>
            </a:r>
            <a:r>
              <a:rPr lang="en-US" sz="2700" u="sng" smtClean="0"/>
              <a:t>toga</a:t>
            </a:r>
            <a:r>
              <a:rPr lang="en-US" sz="2700" smtClean="0"/>
              <a:t>” came from the Etruscans.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The Etruscans ruled as kings until the Romans revolted and overthrew them in 510 B.C.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The Romans place a </a:t>
            </a:r>
            <a:r>
              <a:rPr lang="en-US" sz="2700" u="sng" smtClean="0"/>
              <a:t>republic</a:t>
            </a:r>
            <a:r>
              <a:rPr lang="en-US" sz="2700" smtClean="0"/>
              <a:t> in place of a </a:t>
            </a:r>
            <a:r>
              <a:rPr lang="en-US" sz="2700" u="sng" smtClean="0"/>
              <a:t>monarchy</a:t>
            </a:r>
            <a:r>
              <a:rPr lang="en-US" sz="2700" smtClean="0"/>
              <a:t>.</a:t>
            </a:r>
          </a:p>
        </p:txBody>
      </p:sp>
      <p:pic>
        <p:nvPicPr>
          <p:cNvPr id="23555" name="Picture 2" descr="http://static.guim.co.uk/sys-images/Guardian/Pix/pictures/2007/06/18/Etruscans3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600200"/>
            <a:ext cx="29543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http://rome.mrdonn.org/horati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8862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541</TotalTime>
  <Words>873</Words>
  <Application>Microsoft Office PowerPoint</Application>
  <PresentationFormat>On-screen Show (4:3)</PresentationFormat>
  <Paragraphs>110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Aharoni</vt:lpstr>
      <vt:lpstr>Arial</vt:lpstr>
      <vt:lpstr>Calibri</vt:lpstr>
      <vt:lpstr>High Tower Text</vt:lpstr>
      <vt:lpstr>Rockwell</vt:lpstr>
      <vt:lpstr>Times New Roman</vt:lpstr>
      <vt:lpstr>Wingdings 2</vt:lpstr>
      <vt:lpstr>Foundry</vt:lpstr>
      <vt:lpstr>What do the following images have in common?</vt:lpstr>
      <vt:lpstr>PowerPoint Presentation</vt:lpstr>
      <vt:lpstr>PowerPoint Presentation</vt:lpstr>
      <vt:lpstr>PowerPoint Presentation</vt:lpstr>
      <vt:lpstr>What do they have in common?</vt:lpstr>
      <vt:lpstr>Answer: The Roman Empire</vt:lpstr>
      <vt:lpstr>Learning Target:</vt:lpstr>
      <vt:lpstr>Rome was originally a Monarchy</vt:lpstr>
      <vt:lpstr>The Etruscans</vt:lpstr>
      <vt:lpstr>After the Etruscans</vt:lpstr>
      <vt:lpstr>The Roman Republic:                A tripartite system</vt:lpstr>
      <vt:lpstr>The Assembly</vt:lpstr>
      <vt:lpstr>The Senate</vt:lpstr>
      <vt:lpstr>The Consul</vt:lpstr>
      <vt:lpstr>Emergencies</vt:lpstr>
      <vt:lpstr>PowerPoint Presentation</vt:lpstr>
      <vt:lpstr>The Punic Wars</vt:lpstr>
      <vt:lpstr>The First Punic War 264 BC-241 BC</vt:lpstr>
      <vt:lpstr>The Second Punic War 218 BC – 202 BC</vt:lpstr>
      <vt:lpstr>PowerPoint Presentation</vt:lpstr>
      <vt:lpstr>PowerPoint Presentation</vt:lpstr>
      <vt:lpstr>The Second Punic War</vt:lpstr>
      <vt:lpstr>The Third Punic War 149 BC -146 BC </vt:lpstr>
      <vt:lpstr>All Good Things Come to an End</vt:lpstr>
      <vt:lpstr>Chaos Ensues</vt:lpstr>
      <vt:lpstr>Learning Target: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jason.mardis</dc:creator>
  <cp:lastModifiedBy>Libby Robertson</cp:lastModifiedBy>
  <cp:revision>28</cp:revision>
  <dcterms:created xsi:type="dcterms:W3CDTF">2012-10-23T16:31:59Z</dcterms:created>
  <dcterms:modified xsi:type="dcterms:W3CDTF">2016-05-09T15:19:18Z</dcterms:modified>
</cp:coreProperties>
</file>