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6" r:id="rId2"/>
    <p:sldId id="302" r:id="rId3"/>
    <p:sldId id="297" r:id="rId4"/>
    <p:sldId id="298" r:id="rId5"/>
    <p:sldId id="303" r:id="rId6"/>
    <p:sldId id="299" r:id="rId7"/>
    <p:sldId id="300" r:id="rId8"/>
    <p:sldId id="301" r:id="rId9"/>
    <p:sldId id="272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3" r:id="rId22"/>
    <p:sldId id="274" r:id="rId23"/>
    <p:sldId id="275" r:id="rId24"/>
    <p:sldId id="276" r:id="rId25"/>
    <p:sldId id="269" r:id="rId26"/>
    <p:sldId id="277" r:id="rId27"/>
    <p:sldId id="278" r:id="rId28"/>
    <p:sldId id="279" r:id="rId29"/>
    <p:sldId id="280" r:id="rId30"/>
    <p:sldId id="27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71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43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0B5A6-AB26-4224-8084-09E7554E381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7AEF05BD-3943-415C-B10B-DC0B048A3E3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Tundra</a:t>
          </a:r>
        </a:p>
      </dgm:t>
    </dgm:pt>
    <dgm:pt modelId="{E804AE16-1CD6-45DE-86CE-C4FEF7EADF37}" type="parTrans" cxnId="{D0A06C56-22A0-403B-B4B4-960E35296427}">
      <dgm:prSet/>
      <dgm:spPr/>
      <dgm:t>
        <a:bodyPr/>
        <a:lstStyle/>
        <a:p>
          <a:endParaRPr lang="en-US"/>
        </a:p>
      </dgm:t>
    </dgm:pt>
    <dgm:pt modelId="{646BEBD7-BBB6-4FEC-B23C-D5248029D199}" type="sibTrans" cxnId="{D0A06C56-22A0-403B-B4B4-960E35296427}">
      <dgm:prSet/>
      <dgm:spPr/>
      <dgm:t>
        <a:bodyPr/>
        <a:lstStyle/>
        <a:p>
          <a:endParaRPr lang="en-US"/>
        </a:p>
      </dgm:t>
    </dgm:pt>
    <dgm:pt modelId="{4B3C146A-98A7-4E7A-877C-D6219D270BF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Boreal Forest</a:t>
          </a:r>
        </a:p>
      </dgm:t>
    </dgm:pt>
    <dgm:pt modelId="{933F92A1-82A7-461D-AA18-2956423304A1}" type="parTrans" cxnId="{2A4847DD-AE68-4070-B7E4-AC23802A54C5}">
      <dgm:prSet/>
      <dgm:spPr/>
      <dgm:t>
        <a:bodyPr/>
        <a:lstStyle/>
        <a:p>
          <a:endParaRPr lang="en-US"/>
        </a:p>
      </dgm:t>
    </dgm:pt>
    <dgm:pt modelId="{C2F56507-9349-49B3-9331-5D6E02C8D1A6}" type="sibTrans" cxnId="{2A4847DD-AE68-4070-B7E4-AC23802A54C5}">
      <dgm:prSet/>
      <dgm:spPr/>
      <dgm:t>
        <a:bodyPr/>
        <a:lstStyle/>
        <a:p>
          <a:endParaRPr lang="en-US"/>
        </a:p>
      </dgm:t>
    </dgm:pt>
    <dgm:pt modelId="{02F73424-E711-4657-9399-5C020D822CF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Temperate forest/</a:t>
          </a: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Temperate</a:t>
          </a: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grassland/Desert</a:t>
          </a:r>
        </a:p>
      </dgm:t>
    </dgm:pt>
    <dgm:pt modelId="{841CD8FA-005D-4C23-927D-21F1BC70BB12}" type="parTrans" cxnId="{30E27025-AD76-4D49-A6E3-1354964EDEA1}">
      <dgm:prSet/>
      <dgm:spPr/>
      <dgm:t>
        <a:bodyPr/>
        <a:lstStyle/>
        <a:p>
          <a:endParaRPr lang="en-US"/>
        </a:p>
      </dgm:t>
    </dgm:pt>
    <dgm:pt modelId="{8B126B1A-328E-4C1F-BF1B-F8D0CF167825}" type="sibTrans" cxnId="{30E27025-AD76-4D49-A6E3-1354964EDEA1}">
      <dgm:prSet/>
      <dgm:spPr/>
      <dgm:t>
        <a:bodyPr/>
        <a:lstStyle/>
        <a:p>
          <a:endParaRPr lang="en-US"/>
        </a:p>
      </dgm:t>
    </dgm:pt>
    <dgm:pt modelId="{C5C95D0B-59ED-49FA-9B27-8FDC290B8AC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Rain Forest/                  Savanna/</a:t>
          </a: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                        </a:t>
          </a: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Desert</a:t>
          </a:r>
        </a:p>
      </dgm:t>
    </dgm:pt>
    <dgm:pt modelId="{4A5CF129-07B0-46A4-BF92-989B40D8B2D6}" type="parTrans" cxnId="{3034E8D9-767A-47DE-A9D6-9C92EBFEA22C}">
      <dgm:prSet/>
      <dgm:spPr/>
      <dgm:t>
        <a:bodyPr/>
        <a:lstStyle/>
        <a:p>
          <a:endParaRPr lang="en-US"/>
        </a:p>
      </dgm:t>
    </dgm:pt>
    <dgm:pt modelId="{C1D62E26-8F9D-4AAA-957D-6087151E8931}" type="sibTrans" cxnId="{3034E8D9-767A-47DE-A9D6-9C92EBFEA22C}">
      <dgm:prSet/>
      <dgm:spPr/>
      <dgm:t>
        <a:bodyPr/>
        <a:lstStyle/>
        <a:p>
          <a:endParaRPr lang="en-US"/>
        </a:p>
      </dgm:t>
    </dgm:pt>
    <dgm:pt modelId="{CDE96857-0E89-4A85-BF56-39F470FB206A}" type="pres">
      <dgm:prSet presAssocID="{D580B5A6-AB26-4224-8084-09E7554E3819}" presName="Name0" presStyleCnt="0">
        <dgm:presLayoutVars>
          <dgm:dir/>
          <dgm:animLvl val="lvl"/>
          <dgm:resizeHandles val="exact"/>
        </dgm:presLayoutVars>
      </dgm:prSet>
      <dgm:spPr/>
    </dgm:pt>
    <dgm:pt modelId="{8ACB5000-1FD4-46BC-A8B6-1ABBA120A755}" type="pres">
      <dgm:prSet presAssocID="{7AEF05BD-3943-415C-B10B-DC0B048A3E38}" presName="Name8" presStyleCnt="0"/>
      <dgm:spPr/>
    </dgm:pt>
    <dgm:pt modelId="{D5C8ACEB-7733-4649-B38E-32713968A412}" type="pres">
      <dgm:prSet presAssocID="{7AEF05BD-3943-415C-B10B-DC0B048A3E38}" presName="level" presStyleLbl="node1" presStyleIdx="0" presStyleCnt="4" custLinFactNeighborX="-538" custLinFactNeighborY="69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9A35A-F6B9-4E61-A948-EC073DE303E1}" type="pres">
      <dgm:prSet presAssocID="{7AEF05BD-3943-415C-B10B-DC0B048A3E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0575A-A623-4F66-8BDB-C572A3B9A0CD}" type="pres">
      <dgm:prSet presAssocID="{4B3C146A-98A7-4E7A-877C-D6219D270BF0}" presName="Name8" presStyleCnt="0"/>
      <dgm:spPr/>
    </dgm:pt>
    <dgm:pt modelId="{7BDA6CC5-93FB-4722-BC57-F098F92443E2}" type="pres">
      <dgm:prSet presAssocID="{4B3C146A-98A7-4E7A-877C-D6219D270BF0}" presName="level" presStyleLbl="node1" presStyleIdx="1" presStyleCnt="4" custLinFactNeighborX="-538" custLinFactNeighborY="29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520FC-8054-4BE7-900F-1E2C37921839}" type="pres">
      <dgm:prSet presAssocID="{4B3C146A-98A7-4E7A-877C-D6219D270B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53DE2-2EEE-408D-8A72-6CA305F86FFE}" type="pres">
      <dgm:prSet presAssocID="{02F73424-E711-4657-9399-5C020D822CF1}" presName="Name8" presStyleCnt="0"/>
      <dgm:spPr/>
    </dgm:pt>
    <dgm:pt modelId="{7DCC203B-619A-40CE-8028-EDEC59269F5C}" type="pres">
      <dgm:prSet presAssocID="{02F73424-E711-4657-9399-5C020D822CF1}" presName="level" presStyleLbl="node1" presStyleIdx="2" presStyleCnt="4" custLinFactNeighborY="19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935BA-542D-4D66-B9B8-49C8B859A1D7}" type="pres">
      <dgm:prSet presAssocID="{02F73424-E711-4657-9399-5C020D822C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3794C-0A48-4F72-8B47-9D44FCE3A200}" type="pres">
      <dgm:prSet presAssocID="{C5C95D0B-59ED-49FA-9B27-8FDC290B8ACF}" presName="Name8" presStyleCnt="0"/>
      <dgm:spPr/>
    </dgm:pt>
    <dgm:pt modelId="{8DFA53CE-5EAE-4377-949D-2577E2E24F75}" type="pres">
      <dgm:prSet presAssocID="{C5C95D0B-59ED-49FA-9B27-8FDC290B8AC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620A4-B086-4189-AF22-22FAEAA2AA22}" type="pres">
      <dgm:prSet presAssocID="{C5C95D0B-59ED-49FA-9B27-8FDC290B8A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452AF0-F7BA-4C35-9D74-4EA0B056E66F}" type="presOf" srcId="{02F73424-E711-4657-9399-5C020D822CF1}" destId="{7DCC203B-619A-40CE-8028-EDEC59269F5C}" srcOrd="0" destOrd="0" presId="urn:microsoft.com/office/officeart/2005/8/layout/pyramid1"/>
    <dgm:cxn modelId="{FCF60D4C-36D0-479A-B873-82F6E819FFDA}" type="presOf" srcId="{7AEF05BD-3943-415C-B10B-DC0B048A3E38}" destId="{3609A35A-F6B9-4E61-A948-EC073DE303E1}" srcOrd="1" destOrd="0" presId="urn:microsoft.com/office/officeart/2005/8/layout/pyramid1"/>
    <dgm:cxn modelId="{D0A06C56-22A0-403B-B4B4-960E35296427}" srcId="{D580B5A6-AB26-4224-8084-09E7554E3819}" destId="{7AEF05BD-3943-415C-B10B-DC0B048A3E38}" srcOrd="0" destOrd="0" parTransId="{E804AE16-1CD6-45DE-86CE-C4FEF7EADF37}" sibTransId="{646BEBD7-BBB6-4FEC-B23C-D5248029D199}"/>
    <dgm:cxn modelId="{3034E8D9-767A-47DE-A9D6-9C92EBFEA22C}" srcId="{D580B5A6-AB26-4224-8084-09E7554E3819}" destId="{C5C95D0B-59ED-49FA-9B27-8FDC290B8ACF}" srcOrd="3" destOrd="0" parTransId="{4A5CF129-07B0-46A4-BF92-989B40D8B2D6}" sibTransId="{C1D62E26-8F9D-4AAA-957D-6087151E8931}"/>
    <dgm:cxn modelId="{922392AC-3859-494D-86DB-0713D6D21FA2}" type="presOf" srcId="{02F73424-E711-4657-9399-5C020D822CF1}" destId="{7D0935BA-542D-4D66-B9B8-49C8B859A1D7}" srcOrd="1" destOrd="0" presId="urn:microsoft.com/office/officeart/2005/8/layout/pyramid1"/>
    <dgm:cxn modelId="{1BB52288-F183-4C47-B8F3-D6F5F1A00BBE}" type="presOf" srcId="{7AEF05BD-3943-415C-B10B-DC0B048A3E38}" destId="{D5C8ACEB-7733-4649-B38E-32713968A412}" srcOrd="0" destOrd="0" presId="urn:microsoft.com/office/officeart/2005/8/layout/pyramid1"/>
    <dgm:cxn modelId="{C98DF55B-819B-4BDD-835B-4F233804F4E2}" type="presOf" srcId="{C5C95D0B-59ED-49FA-9B27-8FDC290B8ACF}" destId="{192620A4-B086-4189-AF22-22FAEAA2AA22}" srcOrd="1" destOrd="0" presId="urn:microsoft.com/office/officeart/2005/8/layout/pyramid1"/>
    <dgm:cxn modelId="{D3C3FD3A-FECC-409E-9D32-751F8700F3C4}" type="presOf" srcId="{4B3C146A-98A7-4E7A-877C-D6219D270BF0}" destId="{7BDA6CC5-93FB-4722-BC57-F098F92443E2}" srcOrd="0" destOrd="0" presId="urn:microsoft.com/office/officeart/2005/8/layout/pyramid1"/>
    <dgm:cxn modelId="{00373785-1014-4168-8273-434A1F80FA60}" type="presOf" srcId="{C5C95D0B-59ED-49FA-9B27-8FDC290B8ACF}" destId="{8DFA53CE-5EAE-4377-949D-2577E2E24F75}" srcOrd="0" destOrd="0" presId="urn:microsoft.com/office/officeart/2005/8/layout/pyramid1"/>
    <dgm:cxn modelId="{3687D78A-071C-42D0-81F2-FE25F517B7CE}" type="presOf" srcId="{D580B5A6-AB26-4224-8084-09E7554E3819}" destId="{CDE96857-0E89-4A85-BF56-39F470FB206A}" srcOrd="0" destOrd="0" presId="urn:microsoft.com/office/officeart/2005/8/layout/pyramid1"/>
    <dgm:cxn modelId="{2A4847DD-AE68-4070-B7E4-AC23802A54C5}" srcId="{D580B5A6-AB26-4224-8084-09E7554E3819}" destId="{4B3C146A-98A7-4E7A-877C-D6219D270BF0}" srcOrd="1" destOrd="0" parTransId="{933F92A1-82A7-461D-AA18-2956423304A1}" sibTransId="{C2F56507-9349-49B3-9331-5D6E02C8D1A6}"/>
    <dgm:cxn modelId="{30E27025-AD76-4D49-A6E3-1354964EDEA1}" srcId="{D580B5A6-AB26-4224-8084-09E7554E3819}" destId="{02F73424-E711-4657-9399-5C020D822CF1}" srcOrd="2" destOrd="0" parTransId="{841CD8FA-005D-4C23-927D-21F1BC70BB12}" sibTransId="{8B126B1A-328E-4C1F-BF1B-F8D0CF167825}"/>
    <dgm:cxn modelId="{B7874FAA-4A55-4ECF-8DAB-87628CE5FF2B}" type="presOf" srcId="{4B3C146A-98A7-4E7A-877C-D6219D270BF0}" destId="{189520FC-8054-4BE7-900F-1E2C37921839}" srcOrd="1" destOrd="0" presId="urn:microsoft.com/office/officeart/2005/8/layout/pyramid1"/>
    <dgm:cxn modelId="{9DDCBAB9-5FDB-4BF8-8440-7235FC885DDF}" type="presParOf" srcId="{CDE96857-0E89-4A85-BF56-39F470FB206A}" destId="{8ACB5000-1FD4-46BC-A8B6-1ABBA120A755}" srcOrd="0" destOrd="0" presId="urn:microsoft.com/office/officeart/2005/8/layout/pyramid1"/>
    <dgm:cxn modelId="{4DE73C74-6E3E-499A-91CB-489F42989D45}" type="presParOf" srcId="{8ACB5000-1FD4-46BC-A8B6-1ABBA120A755}" destId="{D5C8ACEB-7733-4649-B38E-32713968A412}" srcOrd="0" destOrd="0" presId="urn:microsoft.com/office/officeart/2005/8/layout/pyramid1"/>
    <dgm:cxn modelId="{3758CC65-F682-4F39-8E4B-3A00389FFBF4}" type="presParOf" srcId="{8ACB5000-1FD4-46BC-A8B6-1ABBA120A755}" destId="{3609A35A-F6B9-4E61-A948-EC073DE303E1}" srcOrd="1" destOrd="0" presId="urn:microsoft.com/office/officeart/2005/8/layout/pyramid1"/>
    <dgm:cxn modelId="{914E5E60-4863-4C72-9D1F-CC3D1C860511}" type="presParOf" srcId="{CDE96857-0E89-4A85-BF56-39F470FB206A}" destId="{48A0575A-A623-4F66-8BDB-C572A3B9A0CD}" srcOrd="1" destOrd="0" presId="urn:microsoft.com/office/officeart/2005/8/layout/pyramid1"/>
    <dgm:cxn modelId="{FBCCB0AE-2062-426D-8D2E-B0DFD1A2141D}" type="presParOf" srcId="{48A0575A-A623-4F66-8BDB-C572A3B9A0CD}" destId="{7BDA6CC5-93FB-4722-BC57-F098F92443E2}" srcOrd="0" destOrd="0" presId="urn:microsoft.com/office/officeart/2005/8/layout/pyramid1"/>
    <dgm:cxn modelId="{FADA9C9F-2828-4B81-9ACA-EDDA541117F1}" type="presParOf" srcId="{48A0575A-A623-4F66-8BDB-C572A3B9A0CD}" destId="{189520FC-8054-4BE7-900F-1E2C37921839}" srcOrd="1" destOrd="0" presId="urn:microsoft.com/office/officeart/2005/8/layout/pyramid1"/>
    <dgm:cxn modelId="{24AB8E8E-0DE0-451D-B100-CF3E38812F72}" type="presParOf" srcId="{CDE96857-0E89-4A85-BF56-39F470FB206A}" destId="{6FA53DE2-2EEE-408D-8A72-6CA305F86FFE}" srcOrd="2" destOrd="0" presId="urn:microsoft.com/office/officeart/2005/8/layout/pyramid1"/>
    <dgm:cxn modelId="{E3935361-EA81-4D90-9EB7-7865197CCDA6}" type="presParOf" srcId="{6FA53DE2-2EEE-408D-8A72-6CA305F86FFE}" destId="{7DCC203B-619A-40CE-8028-EDEC59269F5C}" srcOrd="0" destOrd="0" presId="urn:microsoft.com/office/officeart/2005/8/layout/pyramid1"/>
    <dgm:cxn modelId="{6968AFCE-0904-48CD-8560-AA91E23609B7}" type="presParOf" srcId="{6FA53DE2-2EEE-408D-8A72-6CA305F86FFE}" destId="{7D0935BA-542D-4D66-B9B8-49C8B859A1D7}" srcOrd="1" destOrd="0" presId="urn:microsoft.com/office/officeart/2005/8/layout/pyramid1"/>
    <dgm:cxn modelId="{C1F84D3C-59E6-4760-951E-9EBF9876507D}" type="presParOf" srcId="{CDE96857-0E89-4A85-BF56-39F470FB206A}" destId="{9603794C-0A48-4F72-8B47-9D44FCE3A200}" srcOrd="3" destOrd="0" presId="urn:microsoft.com/office/officeart/2005/8/layout/pyramid1"/>
    <dgm:cxn modelId="{679BAEBA-387E-4A2A-9CBA-F854AA74BBA6}" type="presParOf" srcId="{9603794C-0A48-4F72-8B47-9D44FCE3A200}" destId="{8DFA53CE-5EAE-4377-949D-2577E2E24F75}" srcOrd="0" destOrd="0" presId="urn:microsoft.com/office/officeart/2005/8/layout/pyramid1"/>
    <dgm:cxn modelId="{97F47C02-1DEE-42E6-A89B-E9F170B4691F}" type="presParOf" srcId="{9603794C-0A48-4F72-8B47-9D44FCE3A200}" destId="{192620A4-B086-4189-AF22-22FAEAA2AA2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ACEB-7733-4649-B38E-32713968A412}">
      <dsp:nvSpPr>
        <dsp:cNvPr id="0" name=""/>
        <dsp:cNvSpPr/>
      </dsp:nvSpPr>
      <dsp:spPr>
        <a:xfrm>
          <a:off x="2647943" y="133355"/>
          <a:ext cx="1771650" cy="1924050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5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Tundra</a:t>
          </a:r>
        </a:p>
      </dsp:txBody>
      <dsp:txXfrm>
        <a:off x="2647943" y="133355"/>
        <a:ext cx="1771650" cy="1924050"/>
      </dsp:txXfrm>
    </dsp:sp>
    <dsp:sp modelId="{7BDA6CC5-93FB-4722-BC57-F098F92443E2}">
      <dsp:nvSpPr>
        <dsp:cNvPr id="0" name=""/>
        <dsp:cNvSpPr/>
      </dsp:nvSpPr>
      <dsp:spPr>
        <a:xfrm>
          <a:off x="1752587" y="1981194"/>
          <a:ext cx="3543300" cy="1924050"/>
        </a:xfrm>
        <a:prstGeom prst="trapezoid">
          <a:avLst>
            <a:gd name="adj" fmla="val 460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5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Boreal Forest</a:t>
          </a:r>
        </a:p>
      </dsp:txBody>
      <dsp:txXfrm>
        <a:off x="2372664" y="1981194"/>
        <a:ext cx="2303145" cy="1924050"/>
      </dsp:txXfrm>
    </dsp:sp>
    <dsp:sp modelId="{7DCC203B-619A-40CE-8028-EDEC59269F5C}">
      <dsp:nvSpPr>
        <dsp:cNvPr id="0" name=""/>
        <dsp:cNvSpPr/>
      </dsp:nvSpPr>
      <dsp:spPr>
        <a:xfrm>
          <a:off x="885825" y="3886196"/>
          <a:ext cx="5314949" cy="1924050"/>
        </a:xfrm>
        <a:prstGeom prst="trapezoid">
          <a:avLst>
            <a:gd name="adj" fmla="val 460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5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Temperate forest/</a:t>
          </a:r>
          <a:r>
            <a:rPr kumimoji="0" lang="en-US" altLang="en-US" sz="3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 </a:t>
          </a:r>
          <a:r>
            <a:rPr kumimoji="0" lang="en-US" altLang="en-US" sz="35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Temperate</a:t>
          </a:r>
          <a:r>
            <a:rPr kumimoji="0" lang="en-US" altLang="en-US" sz="3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 </a:t>
          </a:r>
          <a:r>
            <a:rPr kumimoji="0" lang="en-US" altLang="en-US" sz="35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grassland/Desert</a:t>
          </a:r>
        </a:p>
      </dsp:txBody>
      <dsp:txXfrm>
        <a:off x="1815941" y="3886196"/>
        <a:ext cx="3454717" cy="1924050"/>
      </dsp:txXfrm>
    </dsp:sp>
    <dsp:sp modelId="{8DFA53CE-5EAE-4377-949D-2577E2E24F75}">
      <dsp:nvSpPr>
        <dsp:cNvPr id="0" name=""/>
        <dsp:cNvSpPr/>
      </dsp:nvSpPr>
      <dsp:spPr>
        <a:xfrm>
          <a:off x="0" y="5772150"/>
          <a:ext cx="7086600" cy="1924050"/>
        </a:xfrm>
        <a:prstGeom prst="trapezoid">
          <a:avLst>
            <a:gd name="adj" fmla="val 460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5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Rain Forest/                  Savanna/</a:t>
          </a:r>
          <a:r>
            <a:rPr kumimoji="0" lang="en-US" altLang="en-US" sz="3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                        </a:t>
          </a:r>
          <a:r>
            <a:rPr kumimoji="0" lang="en-US" altLang="en-US" sz="35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rPr>
            <a:t>Desert</a:t>
          </a:r>
        </a:p>
      </dsp:txBody>
      <dsp:txXfrm>
        <a:off x="1240154" y="5772150"/>
        <a:ext cx="4606290" cy="1924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50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0D4C0A-16C0-424B-97A7-338EA4467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34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1641D-0ECC-45E3-8788-65FF38E8E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35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6EFD-F21A-47A2-B66E-1253FCF8F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3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96D9-3952-490B-A0B5-16D4D2361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99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9D2F7-6814-4A0B-84CA-7511B42D7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53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37FE-CF71-4705-8E83-1F82DF5DB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10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3A87-22C2-44D0-89E1-82CFC7D5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92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B0623-9E35-4C34-8901-4E299B0F2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88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A53F7-C4A5-497B-88B5-76DD9D7FB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79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5036B-F0FA-4E6F-A1D3-F471AC1AB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21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FC0E-D3BD-4A32-AF7C-8FD779B0C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9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71AF-3E1A-4F5A-8198-3B331AECA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11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7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8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1D97CEA-9F97-441E-A815-114CBD854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64YwNl1wr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Climates of the Earth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 smtClean="0"/>
              <a:t>Ch. 3:  Climates of the Earth</a:t>
            </a:r>
          </a:p>
          <a:p>
            <a:pPr lvl="1"/>
            <a:r>
              <a:rPr lang="en-US" dirty="0" smtClean="0"/>
              <a:t>Lesson 1:  Earth-Sun Relationships</a:t>
            </a:r>
          </a:p>
          <a:p>
            <a:pPr lvl="1"/>
            <a:r>
              <a:rPr lang="en-US" dirty="0" smtClean="0"/>
              <a:t>Lesson 2:  Factors Affecting Climate</a:t>
            </a:r>
          </a:p>
          <a:p>
            <a:pPr lvl="1"/>
            <a:r>
              <a:rPr lang="en-US" dirty="0" smtClean="0"/>
              <a:t>Lesson 3: World Climate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Vocabulary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267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Weather:  </a:t>
            </a:r>
            <a:r>
              <a:rPr lang="en-US" altLang="en-US" u="sng" dirty="0" smtClean="0"/>
              <a:t>condition</a:t>
            </a:r>
            <a:r>
              <a:rPr lang="en-US" altLang="en-US" dirty="0" smtClean="0"/>
              <a:t> of the </a:t>
            </a:r>
            <a:r>
              <a:rPr lang="en-US" altLang="en-US" u="sng" dirty="0" smtClean="0"/>
              <a:t>atmosphere</a:t>
            </a:r>
            <a:r>
              <a:rPr lang="en-US" altLang="en-US" dirty="0" smtClean="0"/>
              <a:t> at a given time and place (</a:t>
            </a:r>
            <a:r>
              <a:rPr lang="en-US" altLang="en-US" u="sng" dirty="0" smtClean="0"/>
              <a:t>DAILY</a:t>
            </a:r>
            <a:r>
              <a:rPr lang="en-US" altLang="en-US" dirty="0" smtClean="0"/>
              <a:t>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Climate:  </a:t>
            </a:r>
            <a:r>
              <a:rPr lang="en-US" altLang="en-US" u="sng" dirty="0" smtClean="0"/>
              <a:t>Weather </a:t>
            </a:r>
            <a:r>
              <a:rPr lang="en-US" altLang="en-US" dirty="0" smtClean="0"/>
              <a:t>conditions in a geographic </a:t>
            </a:r>
            <a:r>
              <a:rPr lang="en-US" altLang="en-US" u="sng" dirty="0" smtClean="0"/>
              <a:t>region</a:t>
            </a:r>
            <a:r>
              <a:rPr lang="en-US" altLang="en-US" dirty="0" smtClean="0"/>
              <a:t> over a </a:t>
            </a:r>
            <a:r>
              <a:rPr lang="en-US" altLang="en-US" u="sng" dirty="0" smtClean="0"/>
              <a:t>long time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5124" name="Picture 4" descr="ANd9GcT97yKNBIxq2U-Wlh3f-50J4jdKyYL2BOeFsbDBOckvvcStqf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limate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8375"/>
            <a:ext cx="4838700" cy="2435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Temperature:  the </a:t>
            </a:r>
            <a:r>
              <a:rPr lang="en-US" altLang="en-US" u="sng" dirty="0" smtClean="0"/>
              <a:t>measurement of heat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Greenhouse effect:  Earth’s </a:t>
            </a:r>
            <a:r>
              <a:rPr lang="en-US" altLang="en-US" u="sng" dirty="0" smtClean="0"/>
              <a:t>atmosphere</a:t>
            </a:r>
            <a:r>
              <a:rPr lang="en-US" altLang="en-US" dirty="0" smtClean="0"/>
              <a:t> traps </a:t>
            </a:r>
            <a:r>
              <a:rPr lang="en-US" altLang="en-US" u="sng" dirty="0" smtClean="0"/>
              <a:t>heat energy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6148" name="Picture 4" descr="ANd9GcTzopIwoxNREX-O9ZlN1r_rPevFpGa095mZe2zYD90854OEMOD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ANd9GcR-xyCRDAmmthmSliWTNgQk1RAj2L7RMglkDqSczIkrRIYmL93C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2209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ANd9GcQRY6kxoizvw8510E9AsBHqokxGyuV_Tdj0FO0pVVGA14XWIl7oyzimWKcDH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8862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Global warming:  evidence that shows that </a:t>
            </a:r>
            <a:r>
              <a:rPr lang="en-US" altLang="en-US" u="sng" dirty="0" smtClean="0"/>
              <a:t>Earth</a:t>
            </a:r>
            <a:r>
              <a:rPr lang="en-US" altLang="en-US" dirty="0" smtClean="0"/>
              <a:t> has gotten </a:t>
            </a:r>
            <a:r>
              <a:rPr lang="en-US" altLang="en-US" u="sng" dirty="0" smtClean="0"/>
              <a:t>warmer</a:t>
            </a:r>
            <a:r>
              <a:rPr lang="en-US" altLang="en-US" dirty="0" smtClean="0"/>
              <a:t> in recent decades.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7172" name="Picture 4" descr="ANd9GcSSZSxEwynkrvAkUm7dPRm09dGdy6yFxN-4WjGqXizI3EcAEBaD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872163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Precipitation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Precipitation:  </a:t>
            </a:r>
            <a:r>
              <a:rPr lang="en-US" altLang="en-US" u="sng" dirty="0" smtClean="0"/>
              <a:t>water droplets </a:t>
            </a:r>
            <a:r>
              <a:rPr lang="en-US" altLang="en-US" dirty="0" smtClean="0"/>
              <a:t>that fall in the form of </a:t>
            </a:r>
            <a:r>
              <a:rPr lang="en-US" altLang="en-US" u="sng" dirty="0" smtClean="0"/>
              <a:t>rain, sleet, snow, and hail.</a:t>
            </a:r>
          </a:p>
          <a:p>
            <a:pPr eaLnBrk="1" hangingPunct="1">
              <a:defRPr/>
            </a:pPr>
            <a:r>
              <a:rPr lang="en-US" altLang="en-US" dirty="0" smtClean="0"/>
              <a:t>Humidity:  the </a:t>
            </a:r>
            <a:r>
              <a:rPr lang="en-US" altLang="en-US" u="sng" dirty="0" smtClean="0"/>
              <a:t>amount</a:t>
            </a:r>
            <a:r>
              <a:rPr lang="en-US" altLang="en-US" dirty="0" smtClean="0"/>
              <a:t> of </a:t>
            </a:r>
            <a:r>
              <a:rPr lang="en-US" altLang="en-US" u="sng" dirty="0" smtClean="0"/>
              <a:t>water vapor </a:t>
            </a:r>
            <a:r>
              <a:rPr lang="en-US" altLang="en-US" dirty="0" smtClean="0"/>
              <a:t>in the </a:t>
            </a:r>
            <a:r>
              <a:rPr lang="en-US" altLang="en-US" u="sng" dirty="0" smtClean="0"/>
              <a:t>air</a:t>
            </a:r>
            <a:r>
              <a:rPr lang="en-US" altLang="en-US" dirty="0" smtClean="0"/>
              <a:t>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8196" name="Picture 4" descr="Precip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54375"/>
            <a:ext cx="43243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Evaporation:  </a:t>
            </a:r>
            <a:r>
              <a:rPr lang="en-US" altLang="en-US" sz="4000" u="sng" dirty="0" smtClean="0"/>
              <a:t>water</a:t>
            </a:r>
            <a:r>
              <a:rPr lang="en-US" altLang="en-US" sz="4000" dirty="0" smtClean="0"/>
              <a:t> changes from a </a:t>
            </a:r>
            <a:r>
              <a:rPr lang="en-US" altLang="en-US" sz="4000" u="sng" dirty="0" smtClean="0"/>
              <a:t>liquid to a gas</a:t>
            </a:r>
            <a:r>
              <a:rPr lang="en-US" altLang="en-US" sz="4000" dirty="0" smtClean="0"/>
              <a:t>. </a:t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9220" name="Picture 4" descr="hydrologic_cyc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4768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Condensation:  </a:t>
            </a:r>
            <a:r>
              <a:rPr lang="en-US" altLang="en-US" sz="4000" u="sng" dirty="0" smtClean="0"/>
              <a:t>water</a:t>
            </a:r>
            <a:r>
              <a:rPr lang="en-US" altLang="en-US" sz="4000" dirty="0" smtClean="0"/>
              <a:t> vapor changes from a </a:t>
            </a:r>
            <a:r>
              <a:rPr lang="en-US" altLang="en-US" sz="4000" u="sng" dirty="0" smtClean="0"/>
              <a:t>gas</a:t>
            </a:r>
            <a:r>
              <a:rPr lang="en-US" altLang="en-US" sz="4000" dirty="0" smtClean="0"/>
              <a:t> into </a:t>
            </a:r>
            <a:r>
              <a:rPr lang="en-US" altLang="en-US" sz="4000" u="sng" dirty="0" smtClean="0"/>
              <a:t>liquid droplets</a:t>
            </a:r>
            <a:r>
              <a:rPr lang="en-US" altLang="en-US" sz="4000" dirty="0" smtClean="0"/>
              <a:t>.</a:t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244" name="Picture 4" descr="ANd9GcQGbdo6piJE-Dn6W5sS71vECCFkKLuaRkrVIuTpO2PrB6i89U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ANd9GcSNhc3tL9u7dg94pR7Wl0gYT4psaltTqvsRvdF7gwmrBItxnwyG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ANd9GcTYykqIUSc8dApR9ey_ylZTUjlPJWMVdZP3w2hXUfKURms2gUFO-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24225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Elevation and Mountain Effects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4648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An </a:t>
            </a:r>
            <a:r>
              <a:rPr lang="en-US" altLang="en-US" sz="2800" u="sng" dirty="0" smtClean="0"/>
              <a:t>increase in elevation </a:t>
            </a:r>
            <a:r>
              <a:rPr lang="en-US" altLang="en-US" sz="2800" dirty="0" smtClean="0"/>
              <a:t>causes a </a:t>
            </a:r>
            <a:r>
              <a:rPr lang="en-US" altLang="en-US" sz="2800" u="sng" dirty="0" smtClean="0"/>
              <a:t>drop</a:t>
            </a:r>
            <a:r>
              <a:rPr lang="en-US" altLang="en-US" sz="2800" dirty="0" smtClean="0"/>
              <a:t> in </a:t>
            </a:r>
            <a:r>
              <a:rPr lang="en-US" altLang="en-US" sz="2800" u="sng" dirty="0" smtClean="0"/>
              <a:t>temperature</a:t>
            </a:r>
            <a:r>
              <a:rPr lang="en-US" altLang="en-US" sz="2800" dirty="0" smtClean="0"/>
              <a:t>.  (why we have snow on mountain tops)</a:t>
            </a:r>
          </a:p>
          <a:p>
            <a:pPr eaLnBrk="1" hangingPunct="1">
              <a:defRPr/>
            </a:pPr>
            <a:r>
              <a:rPr lang="en-US" altLang="en-US" sz="2800" u="sng" dirty="0" smtClean="0"/>
              <a:t>Windward side</a:t>
            </a:r>
            <a:r>
              <a:rPr lang="en-US" altLang="en-US" sz="2800" dirty="0" smtClean="0"/>
              <a:t>:  receives a great deal of </a:t>
            </a:r>
            <a:r>
              <a:rPr lang="en-US" altLang="en-US" sz="2800" u="sng" dirty="0" smtClean="0"/>
              <a:t>moisture</a:t>
            </a:r>
            <a:r>
              <a:rPr lang="en-US" altLang="en-US" sz="2800" dirty="0" smtClean="0"/>
              <a:t> due to </a:t>
            </a:r>
            <a:r>
              <a:rPr lang="en-US" altLang="en-US" sz="2800" u="sng" dirty="0" smtClean="0"/>
              <a:t>wind</a:t>
            </a:r>
            <a:r>
              <a:rPr lang="en-US" altLang="en-US" sz="2800" dirty="0" smtClean="0"/>
              <a:t>.</a:t>
            </a:r>
          </a:p>
          <a:p>
            <a:pPr eaLnBrk="1" hangingPunct="1">
              <a:defRPr/>
            </a:pPr>
            <a:r>
              <a:rPr lang="en-US" altLang="en-US" sz="2800" u="sng" dirty="0" smtClean="0"/>
              <a:t>Leeward side</a:t>
            </a:r>
            <a:r>
              <a:rPr lang="en-US" altLang="en-US" sz="2800" dirty="0" smtClean="0"/>
              <a:t>:  as air moves down the leeward side, it </a:t>
            </a:r>
            <a:r>
              <a:rPr lang="en-US" altLang="en-US" sz="2800" u="sng" dirty="0" smtClean="0"/>
              <a:t>warms and dries</a:t>
            </a:r>
            <a:r>
              <a:rPr lang="en-US" altLang="en-US" sz="2800" dirty="0" smtClean="0"/>
              <a:t>.  This drier area is called </a:t>
            </a:r>
            <a:r>
              <a:rPr lang="en-US" altLang="en-US" sz="2800" u="sng" dirty="0" smtClean="0"/>
              <a:t>a rain shadow</a:t>
            </a:r>
            <a:r>
              <a:rPr lang="en-US" altLang="en-US" sz="2800" dirty="0" smtClean="0"/>
              <a:t>.</a:t>
            </a:r>
          </a:p>
        </p:txBody>
      </p:sp>
      <p:pic>
        <p:nvPicPr>
          <p:cNvPr id="11268" name="Picture 4" descr="ANd9GcQ__8jVWPH1xNziyOa6Zdf9HMR0lgKllxx7CJIx-460BGSPaQ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1148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/>
              <a:t>Orographic effect</a:t>
            </a:r>
            <a:r>
              <a:rPr lang="en-US" altLang="en-US" dirty="0" smtClean="0"/>
              <a:t>:  when air pushes against a mountain, the mountains force the air to rise.  The </a:t>
            </a:r>
            <a:r>
              <a:rPr lang="en-US" altLang="en-US" u="sng" dirty="0" smtClean="0"/>
              <a:t>rising air cools </a:t>
            </a:r>
            <a:r>
              <a:rPr lang="en-US" altLang="en-US" dirty="0" smtClean="0"/>
              <a:t>and </a:t>
            </a:r>
            <a:r>
              <a:rPr lang="en-US" altLang="en-US" u="sng" dirty="0" smtClean="0"/>
              <a:t>condenses</a:t>
            </a:r>
            <a:r>
              <a:rPr lang="en-US" altLang="en-US" dirty="0" smtClean="0"/>
              <a:t>, forming clouds and precipitation.  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12292" name="Picture 4" descr="wsci_01_img0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4770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Storms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Hurricanes:  </a:t>
            </a:r>
            <a:r>
              <a:rPr lang="en-US" altLang="en-US" u="sng" dirty="0" smtClean="0"/>
              <a:t>most powerful </a:t>
            </a:r>
            <a:r>
              <a:rPr lang="en-US" altLang="en-US" dirty="0" smtClean="0"/>
              <a:t>and destructive tropical cyclones.  </a:t>
            </a:r>
            <a:r>
              <a:rPr lang="en-US" altLang="en-US" u="sng" dirty="0" smtClean="0"/>
              <a:t>Heavy rain </a:t>
            </a:r>
            <a:r>
              <a:rPr lang="en-US" altLang="en-US" dirty="0" smtClean="0"/>
              <a:t>and </a:t>
            </a:r>
            <a:r>
              <a:rPr lang="en-US" altLang="en-US" u="sng" dirty="0" smtClean="0"/>
              <a:t>winds </a:t>
            </a:r>
            <a:r>
              <a:rPr lang="en-US" altLang="en-US" dirty="0" smtClean="0"/>
              <a:t>higher than 155 mph. Found in the </a:t>
            </a:r>
            <a:r>
              <a:rPr lang="en-US" altLang="en-US" u="sng" dirty="0" smtClean="0"/>
              <a:t>Atlantic</a:t>
            </a:r>
            <a:r>
              <a:rPr lang="en-US" altLang="en-US" dirty="0" smtClean="0"/>
              <a:t>.</a:t>
            </a:r>
          </a:p>
          <a:p>
            <a:pPr eaLnBrk="1" hangingPunct="1">
              <a:defRPr/>
            </a:pPr>
            <a:r>
              <a:rPr lang="en-US" altLang="en-US" dirty="0" smtClean="0"/>
              <a:t>Typhoons: hurricanes in the </a:t>
            </a:r>
            <a:r>
              <a:rPr lang="en-US" altLang="en-US" u="sng" dirty="0" smtClean="0"/>
              <a:t>Pacific</a:t>
            </a:r>
            <a:r>
              <a:rPr lang="en-US" altLang="en-US" dirty="0" smtClean="0"/>
              <a:t>.</a:t>
            </a:r>
          </a:p>
          <a:p>
            <a:pPr eaLnBrk="1" hangingPunct="1">
              <a:defRPr/>
            </a:pPr>
            <a:r>
              <a:rPr lang="en-US" altLang="en-US" dirty="0" smtClean="0"/>
              <a:t>Cyclones:  hurricanes in the </a:t>
            </a:r>
            <a:r>
              <a:rPr lang="en-US" altLang="en-US" u="sng" dirty="0" smtClean="0"/>
              <a:t>southern hemisphere.</a:t>
            </a:r>
          </a:p>
          <a:p>
            <a:pPr eaLnBrk="1" hangingPunct="1">
              <a:defRPr/>
            </a:pPr>
            <a:r>
              <a:rPr lang="en-US" altLang="en-US" dirty="0" smtClean="0"/>
              <a:t>Tornadoes:  </a:t>
            </a:r>
            <a:r>
              <a:rPr lang="en-US" altLang="en-US" u="sng" dirty="0" smtClean="0"/>
              <a:t>funnel clouds </a:t>
            </a:r>
            <a:r>
              <a:rPr lang="en-US" altLang="en-US" dirty="0" smtClean="0"/>
              <a:t>with thunder and </a:t>
            </a:r>
            <a:r>
              <a:rPr lang="en-US" altLang="en-US" u="sng" dirty="0" smtClean="0"/>
              <a:t>lightning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7813"/>
            <a:ext cx="274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Climate</a:t>
            </a:r>
            <a:br>
              <a:rPr lang="en-US" altLang="en-US" sz="4000" dirty="0" smtClean="0"/>
            </a:br>
            <a:r>
              <a:rPr lang="en-US" altLang="en-US" sz="4000" dirty="0" smtClean="0"/>
              <a:t>and</a:t>
            </a:r>
            <a:br>
              <a:rPr lang="en-US" altLang="en-US" sz="4000" dirty="0" smtClean="0"/>
            </a:br>
            <a:r>
              <a:rPr lang="en-US" altLang="en-US" sz="4000" dirty="0" smtClean="0"/>
              <a:t>Vegetation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6639002"/>
              </p:ext>
            </p:extLst>
          </p:nvPr>
        </p:nvGraphicFramePr>
        <p:xfrm>
          <a:off x="2057400" y="-838200"/>
          <a:ext cx="7086600" cy="769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AutoShape 9"/>
          <p:cNvSpPr>
            <a:spLocks noChangeArrowheads="1"/>
          </p:cNvSpPr>
          <p:nvPr/>
        </p:nvSpPr>
        <p:spPr bwMode="auto">
          <a:xfrm rot="-3475247">
            <a:off x="304007" y="3124994"/>
            <a:ext cx="5410200" cy="471487"/>
          </a:xfrm>
          <a:prstGeom prst="rightArrow">
            <a:avLst>
              <a:gd name="adj1" fmla="val 50000"/>
              <a:gd name="adj2" fmla="val 286869"/>
            </a:avLst>
          </a:prstGeom>
          <a:gradFill rotWithShape="1">
            <a:gsLst>
              <a:gs pos="0">
                <a:srgbClr val="004776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/>
              <a:t>HOT      Decreasing Temperature      COLD</a:t>
            </a: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3048000" y="6096000"/>
            <a:ext cx="5867400" cy="485775"/>
          </a:xfrm>
          <a:prstGeom prst="rightArrow">
            <a:avLst>
              <a:gd name="adj1" fmla="val 50000"/>
              <a:gd name="adj2" fmla="val 3019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/>
              <a:t>WET                decreasing Moisture                    DRY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/>
          <a:lstStyle/>
          <a:p>
            <a:r>
              <a:rPr lang="en-US" dirty="0" smtClean="0"/>
              <a:t>OBJECTIVE: Students will learn about the climates of the earth and how they impact humans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Tropical Climates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u="sng" dirty="0" smtClean="0"/>
              <a:t>Tropical Humid</a:t>
            </a:r>
            <a:r>
              <a:rPr lang="en-US" altLang="en-US" sz="2800" dirty="0" smtClean="0"/>
              <a:t>:  Along </a:t>
            </a:r>
            <a:r>
              <a:rPr lang="en-US" altLang="en-US" sz="2800" u="sng" dirty="0" smtClean="0"/>
              <a:t>Equator</a:t>
            </a:r>
            <a:r>
              <a:rPr lang="en-US" altLang="en-US" sz="2800" dirty="0" smtClean="0"/>
              <a:t>; Equatorial South America, Congo Basin in Africa, Southeast Asia:  </a:t>
            </a:r>
            <a:r>
              <a:rPr lang="en-US" altLang="en-US" sz="2800" u="sng" dirty="0" smtClean="0"/>
              <a:t>Warm and Rainy year round </a:t>
            </a:r>
            <a:r>
              <a:rPr lang="en-US" altLang="en-US" sz="2800" dirty="0" smtClean="0"/>
              <a:t>with Rain totaling </a:t>
            </a:r>
            <a:r>
              <a:rPr lang="en-US" altLang="en-US" sz="2800" u="sng" dirty="0" smtClean="0"/>
              <a:t>65-450 inches/year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u="sng" dirty="0" smtClean="0"/>
              <a:t>Tropical Wet and Dry Climate</a:t>
            </a:r>
            <a:r>
              <a:rPr lang="en-US" altLang="en-US" sz="2800" dirty="0" smtClean="0"/>
              <a:t>:  Between humid tropics and deserts:  tropic regions of Africa, South and Central America, South and Southeast Asia, </a:t>
            </a:r>
            <a:r>
              <a:rPr lang="en-US" altLang="en-US" sz="2800" dirty="0" err="1" smtClean="0"/>
              <a:t>Austrailia</a:t>
            </a:r>
            <a:r>
              <a:rPr lang="en-US" altLang="en-US" sz="2800" dirty="0" smtClean="0"/>
              <a:t>:  </a:t>
            </a:r>
            <a:r>
              <a:rPr lang="en-US" altLang="en-US" sz="2800" u="sng" dirty="0" smtClean="0"/>
              <a:t>Warm all year</a:t>
            </a:r>
            <a:r>
              <a:rPr lang="en-US" altLang="en-US" sz="2800" dirty="0" smtClean="0"/>
              <a:t>; distinct </a:t>
            </a:r>
            <a:r>
              <a:rPr lang="en-US" altLang="en-US" sz="2800" u="sng" dirty="0" smtClean="0"/>
              <a:t>rainy and dry </a:t>
            </a:r>
            <a:r>
              <a:rPr lang="en-US" altLang="en-US" sz="2800" dirty="0" smtClean="0"/>
              <a:t>seasons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rainfor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6477000" y="53340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Tropical Humid</a:t>
            </a:r>
          </a:p>
        </p:txBody>
      </p:sp>
    </p:spTree>
    <p:extLst>
      <p:ext uri="{BB962C8B-B14F-4D97-AF65-F5344CB8AC3E}">
        <p14:creationId xmlns:p14="http://schemas.microsoft.com/office/powerpoint/2010/main" val="28917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rainfores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1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am_11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76200" y="1524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Tropical Wet and Dry</a:t>
            </a:r>
          </a:p>
        </p:txBody>
      </p:sp>
    </p:spTree>
    <p:extLst>
      <p:ext uri="{BB962C8B-B14F-4D97-AF65-F5344CB8AC3E}">
        <p14:creationId xmlns:p14="http://schemas.microsoft.com/office/powerpoint/2010/main" val="25224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sunsetbag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Dry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 dirty="0" smtClean="0"/>
              <a:t>Arid</a:t>
            </a:r>
            <a:r>
              <a:rPr lang="en-US" altLang="en-US" dirty="0" smtClean="0"/>
              <a:t>:  centered along 30degree latitude; </a:t>
            </a:r>
            <a:r>
              <a:rPr lang="en-US" altLang="en-US" u="sng" dirty="0" smtClean="0"/>
              <a:t>less than 10 inches of rain/year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u="sng" dirty="0" smtClean="0"/>
          </a:p>
          <a:p>
            <a:pPr eaLnBrk="1" hangingPunct="1">
              <a:defRPr/>
            </a:pPr>
            <a:r>
              <a:rPr lang="en-US" altLang="en-US" u="sng" dirty="0" smtClean="0"/>
              <a:t>Semi arid</a:t>
            </a:r>
            <a:r>
              <a:rPr lang="en-US" altLang="en-US" dirty="0" smtClean="0"/>
              <a:t>:  borders deserts and interiors of large continents:  </a:t>
            </a:r>
            <a:r>
              <a:rPr lang="en-US" altLang="en-US" u="sng" dirty="0" smtClean="0"/>
              <a:t>about 10-20 inches of rain </a:t>
            </a:r>
            <a:r>
              <a:rPr lang="en-US" altLang="en-US" dirty="0" smtClean="0"/>
              <a:t>per year </a:t>
            </a:r>
            <a:r>
              <a:rPr lang="en-US" altLang="en-US" u="sng" dirty="0" smtClean="0"/>
              <a:t>hot summers </a:t>
            </a:r>
            <a:r>
              <a:rPr lang="en-US" altLang="en-US" dirty="0" smtClean="0"/>
              <a:t>and </a:t>
            </a:r>
            <a:r>
              <a:rPr lang="en-US" altLang="en-US" u="sng" dirty="0" smtClean="0"/>
              <a:t>cooler winters </a:t>
            </a:r>
            <a:r>
              <a:rPr lang="en-US" altLang="en-US" dirty="0" smtClean="0"/>
              <a:t>with wide temperature ranges.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Sahara-Desert-800x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7683500" y="4876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Arid</a:t>
            </a:r>
          </a:p>
        </p:txBody>
      </p:sp>
    </p:spTree>
    <p:extLst>
      <p:ext uri="{BB962C8B-B14F-4D97-AF65-F5344CB8AC3E}">
        <p14:creationId xmlns:p14="http://schemas.microsoft.com/office/powerpoint/2010/main" val="7018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and_Dunes_Sossusvlei_Namibia_Afr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8148_51ba7b775bac35.40740260-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76200" y="12954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Semiarid</a:t>
            </a:r>
          </a:p>
        </p:txBody>
      </p:sp>
    </p:spTree>
    <p:extLst>
      <p:ext uri="{BB962C8B-B14F-4D97-AF65-F5344CB8AC3E}">
        <p14:creationId xmlns:p14="http://schemas.microsoft.com/office/powerpoint/2010/main" val="33930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20130603_16154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3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Earth and Space</a:t>
            </a:r>
            <a:br>
              <a:rPr lang="en-US" altLang="en-US" sz="4000" dirty="0" smtClean="0"/>
            </a:br>
            <a:r>
              <a:rPr lang="en-US" altLang="en-US" sz="4000" dirty="0" smtClean="0"/>
              <a:t>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324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 smtClean="0"/>
              <a:t>Galaxies</a:t>
            </a:r>
            <a:r>
              <a:rPr lang="en-US" altLang="en-US" dirty="0" smtClean="0"/>
              <a:t>:  large groups of </a:t>
            </a:r>
            <a:r>
              <a:rPr lang="en-US" altLang="en-US" u="sng" dirty="0" smtClean="0"/>
              <a:t>stars</a:t>
            </a:r>
            <a:r>
              <a:rPr lang="en-US" altLang="en-US" dirty="0" smtClean="0"/>
              <a:t> such as the </a:t>
            </a:r>
            <a:r>
              <a:rPr lang="en-US" altLang="en-US" u="sng" dirty="0" smtClean="0"/>
              <a:t>Milky way</a:t>
            </a:r>
            <a:r>
              <a:rPr lang="en-US" altLang="en-US" dirty="0" smtClean="0"/>
              <a:t>.</a:t>
            </a:r>
          </a:p>
          <a:p>
            <a:pPr eaLnBrk="1" hangingPunct="1">
              <a:defRPr/>
            </a:pPr>
            <a:r>
              <a:rPr lang="en-US" altLang="en-US" b="1" u="sng" dirty="0" smtClean="0"/>
              <a:t>Solar system</a:t>
            </a:r>
            <a:r>
              <a:rPr lang="en-US" altLang="en-US" dirty="0" smtClean="0"/>
              <a:t>:  The </a:t>
            </a:r>
            <a:r>
              <a:rPr lang="en-US" altLang="en-US" u="sng" dirty="0" smtClean="0"/>
              <a:t>Sun</a:t>
            </a:r>
            <a:r>
              <a:rPr lang="en-US" altLang="en-US" dirty="0" smtClean="0"/>
              <a:t> and the group of </a:t>
            </a:r>
            <a:r>
              <a:rPr lang="en-US" altLang="en-US" u="sng" dirty="0" smtClean="0"/>
              <a:t>bodies</a:t>
            </a:r>
            <a:r>
              <a:rPr lang="en-US" altLang="en-US" dirty="0" smtClean="0"/>
              <a:t> that </a:t>
            </a:r>
            <a:r>
              <a:rPr lang="en-US" altLang="en-US" u="sng" dirty="0" smtClean="0"/>
              <a:t>revolve</a:t>
            </a:r>
            <a:r>
              <a:rPr lang="en-US" altLang="en-US" dirty="0" smtClean="0"/>
              <a:t> around it.</a:t>
            </a:r>
          </a:p>
        </p:txBody>
      </p:sp>
      <p:pic>
        <p:nvPicPr>
          <p:cNvPr id="5124" name="Picture 5" descr="milky_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2286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solar_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75138"/>
            <a:ext cx="47244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8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Middle-Latitude Climates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Mediterranean:  only </a:t>
            </a:r>
            <a:r>
              <a:rPr lang="en-US" altLang="en-US" u="sng" dirty="0" smtClean="0"/>
              <a:t>coastal</a:t>
            </a:r>
          </a:p>
          <a:p>
            <a:pPr eaLnBrk="1" hangingPunct="1">
              <a:defRPr/>
            </a:pPr>
            <a:r>
              <a:rPr lang="en-US" altLang="en-US" dirty="0" smtClean="0"/>
              <a:t>Humid Subtropical —found on </a:t>
            </a:r>
            <a:r>
              <a:rPr lang="en-US" altLang="en-US" u="sng" dirty="0" smtClean="0"/>
              <a:t>eastern side </a:t>
            </a:r>
            <a:r>
              <a:rPr lang="en-US" altLang="en-US" dirty="0" smtClean="0"/>
              <a:t>of </a:t>
            </a:r>
            <a:r>
              <a:rPr lang="en-US" altLang="en-US" u="sng" dirty="0" smtClean="0"/>
              <a:t>continents</a:t>
            </a:r>
            <a:r>
              <a:rPr lang="en-US" altLang="en-US" dirty="0" smtClean="0"/>
              <a:t> where there are </a:t>
            </a:r>
            <a:r>
              <a:rPr lang="en-US" altLang="en-US" u="sng" dirty="0" smtClean="0"/>
              <a:t>warm</a:t>
            </a:r>
            <a:r>
              <a:rPr lang="en-US" altLang="en-US" dirty="0" smtClean="0"/>
              <a:t> ocean currents.</a:t>
            </a:r>
          </a:p>
          <a:p>
            <a:pPr eaLnBrk="1" hangingPunct="1">
              <a:defRPr/>
            </a:pPr>
            <a:r>
              <a:rPr lang="en-US" altLang="en-US" dirty="0" smtClean="0"/>
              <a:t>Marine West Coast Climate —heavily </a:t>
            </a:r>
            <a:r>
              <a:rPr lang="en-US" altLang="en-US" u="sng" dirty="0" smtClean="0"/>
              <a:t>influenced by oceans</a:t>
            </a:r>
          </a:p>
          <a:p>
            <a:pPr eaLnBrk="1" hangingPunct="1">
              <a:defRPr/>
            </a:pPr>
            <a:r>
              <a:rPr lang="en-US" altLang="en-US" dirty="0" smtClean="0"/>
              <a:t>Humid Continental —found on </a:t>
            </a:r>
            <a:r>
              <a:rPr lang="en-US" altLang="en-US" u="sng" dirty="0" smtClean="0"/>
              <a:t>interiors</a:t>
            </a:r>
            <a:r>
              <a:rPr lang="en-US" altLang="en-US" dirty="0" smtClean="0"/>
              <a:t>.  Has </a:t>
            </a:r>
            <a:r>
              <a:rPr lang="en-US" altLang="en-US" u="sng" dirty="0" smtClean="0"/>
              <a:t>4 distinct seasons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hina-sce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144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5943600" y="52578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Humid Subtropical</a:t>
            </a:r>
          </a:p>
        </p:txBody>
      </p:sp>
    </p:spTree>
    <p:extLst>
      <p:ext uri="{BB962C8B-B14F-4D97-AF65-F5344CB8AC3E}">
        <p14:creationId xmlns:p14="http://schemas.microsoft.com/office/powerpoint/2010/main" val="12122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mountains_landscapes_trees_for_1680x1050_knowledgehi.c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7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Italy-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304800" y="1524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Mediterranean</a:t>
            </a:r>
          </a:p>
        </p:txBody>
      </p:sp>
    </p:spTree>
    <p:extLst>
      <p:ext uri="{BB962C8B-B14F-4D97-AF65-F5344CB8AC3E}">
        <p14:creationId xmlns:p14="http://schemas.microsoft.com/office/powerpoint/2010/main" val="26835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landscape_of_greece_by_komardenis-d54rd8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578667_4c1077886c7df82c8805029a6de963ea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5943600" y="52578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Marine West Coast</a:t>
            </a:r>
          </a:p>
        </p:txBody>
      </p:sp>
    </p:spTree>
    <p:extLst>
      <p:ext uri="{BB962C8B-B14F-4D97-AF65-F5344CB8AC3E}">
        <p14:creationId xmlns:p14="http://schemas.microsoft.com/office/powerpoint/2010/main" val="16550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bap22-089-wwwcalaidoc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4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245411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6172200" y="14478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Humid Continental</a:t>
            </a:r>
          </a:p>
        </p:txBody>
      </p:sp>
    </p:spTree>
    <p:extLst>
      <p:ext uri="{BB962C8B-B14F-4D97-AF65-F5344CB8AC3E}">
        <p14:creationId xmlns:p14="http://schemas.microsoft.com/office/powerpoint/2010/main" val="16846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colorful-verm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0"/>
            <a:ext cx="857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High Latitude and Highland Climates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Subarctic Climate:  above </a:t>
            </a:r>
            <a:r>
              <a:rPr lang="en-US" altLang="en-US" u="sng" dirty="0" smtClean="0"/>
              <a:t>50 degrees </a:t>
            </a:r>
            <a:r>
              <a:rPr lang="en-US" altLang="en-US" dirty="0" smtClean="0"/>
              <a:t>north latitude</a:t>
            </a:r>
          </a:p>
          <a:p>
            <a:pPr eaLnBrk="1" hangingPunct="1">
              <a:defRPr/>
            </a:pPr>
            <a:r>
              <a:rPr lang="en-US" altLang="en-US" dirty="0" smtClean="0"/>
              <a:t>Tundra Climate:  coastal areas in high latitudes/</a:t>
            </a:r>
            <a:r>
              <a:rPr lang="en-US" altLang="en-US" u="sng" dirty="0" smtClean="0"/>
              <a:t>permafrost</a:t>
            </a:r>
            <a:r>
              <a:rPr lang="en-US" altLang="en-US" dirty="0" smtClean="0"/>
              <a:t>—permanently </a:t>
            </a:r>
            <a:r>
              <a:rPr lang="en-US" altLang="en-US" u="sng" dirty="0" smtClean="0"/>
              <a:t>frozen soil</a:t>
            </a:r>
          </a:p>
          <a:p>
            <a:pPr eaLnBrk="1" hangingPunct="1">
              <a:defRPr/>
            </a:pPr>
            <a:r>
              <a:rPr lang="en-US" altLang="en-US" dirty="0" smtClean="0"/>
              <a:t>Ice Cap Climate:  Polar regions</a:t>
            </a:r>
          </a:p>
          <a:p>
            <a:pPr eaLnBrk="1" hangingPunct="1">
              <a:defRPr/>
            </a:pPr>
            <a:r>
              <a:rPr lang="en-US" altLang="en-US" dirty="0" smtClean="0"/>
              <a:t>Highland Climate:  Varying </a:t>
            </a:r>
            <a:r>
              <a:rPr lang="en-US" altLang="en-US" u="sng" dirty="0" smtClean="0"/>
              <a:t>climates</a:t>
            </a:r>
            <a:r>
              <a:rPr lang="en-US" altLang="en-US" dirty="0" smtClean="0"/>
              <a:t> changes with </a:t>
            </a:r>
            <a:r>
              <a:rPr lang="en-US" altLang="en-US" u="sng" dirty="0" smtClean="0"/>
              <a:t>elevation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>
              <a:ea typeface="+mj-ea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Rotation</a:t>
            </a:r>
            <a:r>
              <a:rPr lang="en-US" altLang="en-US" dirty="0" smtClean="0"/>
              <a:t>:  one complete </a:t>
            </a:r>
            <a:r>
              <a:rPr lang="en-US" altLang="en-US" u="sng" dirty="0" smtClean="0"/>
              <a:t>spin</a:t>
            </a:r>
            <a:r>
              <a:rPr lang="en-US" altLang="en-US" dirty="0" smtClean="0"/>
              <a:t> of the earth </a:t>
            </a:r>
            <a:r>
              <a:rPr lang="en-US" altLang="en-US" u="sng" dirty="0" smtClean="0"/>
              <a:t>on its axis.</a:t>
            </a:r>
          </a:p>
          <a:p>
            <a:pPr eaLnBrk="1" hangingPunct="1">
              <a:defRPr/>
            </a:pPr>
            <a:r>
              <a:rPr lang="en-US" altLang="en-US" b="1" dirty="0" smtClean="0"/>
              <a:t>Revolution</a:t>
            </a:r>
            <a:r>
              <a:rPr lang="en-US" altLang="en-US" u="sng" dirty="0" smtClean="0"/>
              <a:t>:  One </a:t>
            </a:r>
            <a:r>
              <a:rPr lang="en-US" altLang="en-US" dirty="0" smtClean="0"/>
              <a:t>elliptical </a:t>
            </a:r>
            <a:r>
              <a:rPr lang="en-US" altLang="en-US" u="sng" dirty="0" smtClean="0"/>
              <a:t>orbit</a:t>
            </a:r>
            <a:r>
              <a:rPr lang="en-US" altLang="en-US" dirty="0" smtClean="0"/>
              <a:t>, every </a:t>
            </a:r>
            <a:r>
              <a:rPr lang="en-US" altLang="en-US" u="sng" dirty="0" smtClean="0"/>
              <a:t>365 ¼</a:t>
            </a:r>
            <a:r>
              <a:rPr lang="en-US" altLang="en-US" dirty="0" smtClean="0"/>
              <a:t> days, around the </a:t>
            </a:r>
            <a:r>
              <a:rPr lang="en-US" altLang="en-US" u="sng" dirty="0" smtClean="0"/>
              <a:t>sun</a:t>
            </a:r>
            <a:r>
              <a:rPr lang="en-US" altLang="en-US" dirty="0" smtClean="0"/>
              <a:t>.</a:t>
            </a:r>
          </a:p>
        </p:txBody>
      </p:sp>
      <p:pic>
        <p:nvPicPr>
          <p:cNvPr id="6148" name="Picture 5" descr="earth_ro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27463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earth-ti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35814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0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Alaska Highway with R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6553200" y="4572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Subarctic</a:t>
            </a:r>
          </a:p>
        </p:txBody>
      </p:sp>
    </p:spTree>
    <p:extLst>
      <p:ext uri="{BB962C8B-B14F-4D97-AF65-F5344CB8AC3E}">
        <p14:creationId xmlns:p14="http://schemas.microsoft.com/office/powerpoint/2010/main" val="9523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6a4d15b2349d66e78863f64ccdbeef1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28600"/>
            <a:ext cx="112442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5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arctic bi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6705600" y="62484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Tundra</a:t>
            </a:r>
          </a:p>
        </p:txBody>
      </p:sp>
    </p:spTree>
    <p:extLst>
      <p:ext uri="{BB962C8B-B14F-4D97-AF65-F5344CB8AC3E}">
        <p14:creationId xmlns:p14="http://schemas.microsoft.com/office/powerpoint/2010/main" val="274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1339_1600x1200-wallpaper-cb13491230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5943600" y="52578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Ice Cap</a:t>
            </a:r>
          </a:p>
        </p:txBody>
      </p:sp>
    </p:spTree>
    <p:extLst>
      <p:ext uri="{BB962C8B-B14F-4D97-AF65-F5344CB8AC3E}">
        <p14:creationId xmlns:p14="http://schemas.microsoft.com/office/powerpoint/2010/main" val="33135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Polar ice cap 0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ummer_in_the_alps_by_burtn-d45ni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77800"/>
            <a:ext cx="100647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1"/>
          <p:cNvSpPr txBox="1">
            <a:spLocks noChangeArrowheads="1"/>
          </p:cNvSpPr>
          <p:nvPr/>
        </p:nvSpPr>
        <p:spPr bwMode="auto">
          <a:xfrm>
            <a:off x="6172200" y="3810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Highlands</a:t>
            </a:r>
          </a:p>
        </p:txBody>
      </p:sp>
    </p:spTree>
    <p:extLst>
      <p:ext uri="{BB962C8B-B14F-4D97-AF65-F5344CB8AC3E}">
        <p14:creationId xmlns:p14="http://schemas.microsoft.com/office/powerpoint/2010/main" val="15389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Nepal Landscap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81000"/>
            <a:ext cx="93376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vs Revolution</a:t>
            </a:r>
            <a:endParaRPr lang="en-US" dirty="0"/>
          </a:p>
        </p:txBody>
      </p:sp>
      <p:pic>
        <p:nvPicPr>
          <p:cNvPr id="4" name="l64YwNl1wr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889" y="1676400"/>
            <a:ext cx="8664222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Earth-Sun Relationships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TROPICS</a:t>
            </a:r>
            <a:r>
              <a:rPr lang="en-US" altLang="en-US" u="sng" dirty="0" smtClean="0"/>
              <a:t>:  Warm low-latitude </a:t>
            </a:r>
            <a:r>
              <a:rPr lang="en-US" altLang="en-US" dirty="0" smtClean="0"/>
              <a:t>areas near the </a:t>
            </a:r>
            <a:r>
              <a:rPr lang="en-US" altLang="en-US" u="sng" dirty="0" smtClean="0"/>
              <a:t>equator</a:t>
            </a:r>
            <a:r>
              <a:rPr lang="en-US" altLang="en-US" dirty="0" smtClean="0"/>
              <a:t>—receive </a:t>
            </a:r>
            <a:r>
              <a:rPr lang="en-US" altLang="en-US" u="sng" dirty="0" smtClean="0"/>
              <a:t>solar</a:t>
            </a:r>
            <a:r>
              <a:rPr lang="en-US" altLang="en-US" dirty="0" smtClean="0"/>
              <a:t> energy </a:t>
            </a:r>
            <a:r>
              <a:rPr lang="en-US" altLang="en-US" u="sng" dirty="0" smtClean="0"/>
              <a:t>all year</a:t>
            </a:r>
          </a:p>
          <a:p>
            <a:pPr eaLnBrk="1" hangingPunct="1">
              <a:defRPr/>
            </a:pPr>
            <a:r>
              <a:rPr lang="en-US" altLang="en-US" b="1" dirty="0" smtClean="0"/>
              <a:t>POLAR REGIONS</a:t>
            </a:r>
            <a:r>
              <a:rPr lang="en-US" altLang="en-US" dirty="0" smtClean="0"/>
              <a:t>:  areas that surround the </a:t>
            </a:r>
            <a:r>
              <a:rPr lang="en-US" altLang="en-US" u="sng" dirty="0" smtClean="0"/>
              <a:t>North and South Poles</a:t>
            </a:r>
            <a:r>
              <a:rPr lang="en-US" altLang="en-US" dirty="0" smtClean="0"/>
              <a:t>—receive </a:t>
            </a:r>
            <a:r>
              <a:rPr lang="en-US" altLang="en-US" u="sng" dirty="0" smtClean="0"/>
              <a:t>very little solar energy </a:t>
            </a:r>
            <a:r>
              <a:rPr lang="en-US" altLang="en-US" dirty="0" smtClean="0"/>
              <a:t>and are </a:t>
            </a:r>
            <a:r>
              <a:rPr lang="en-US" altLang="en-US" u="sng" dirty="0" smtClean="0"/>
              <a:t>cold</a:t>
            </a:r>
            <a:r>
              <a:rPr lang="en-US" altLang="en-US" dirty="0" smtClean="0"/>
              <a:t> most of the time.—</a:t>
            </a:r>
            <a:r>
              <a:rPr lang="en-US" altLang="en-US" u="sng" dirty="0" smtClean="0"/>
              <a:t>high latitude</a:t>
            </a:r>
            <a:r>
              <a:rPr lang="en-US" altLang="en-US" dirty="0" smtClean="0"/>
              <a:t>.</a:t>
            </a:r>
          </a:p>
          <a:p>
            <a:pPr eaLnBrk="1" hangingPunct="1">
              <a:defRPr/>
            </a:pPr>
            <a:r>
              <a:rPr lang="en-US" altLang="en-US" b="1" dirty="0" smtClean="0"/>
              <a:t>MID-Latitude</a:t>
            </a:r>
            <a:r>
              <a:rPr lang="en-US" altLang="en-US" dirty="0" smtClean="0"/>
              <a:t>:  </a:t>
            </a:r>
            <a:r>
              <a:rPr lang="en-US" altLang="en-US" u="sng" dirty="0" smtClean="0"/>
              <a:t>solar energy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changes greatly </a:t>
            </a:r>
            <a:r>
              <a:rPr lang="en-US" altLang="en-US" dirty="0" smtClean="0"/>
              <a:t>during the year.</a:t>
            </a:r>
          </a:p>
        </p:txBody>
      </p:sp>
    </p:spTree>
    <p:extLst>
      <p:ext uri="{BB962C8B-B14F-4D97-AF65-F5344CB8AC3E}">
        <p14:creationId xmlns:p14="http://schemas.microsoft.com/office/powerpoint/2010/main" val="31589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SEASONS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Summer and </a:t>
            </a:r>
            <a:r>
              <a:rPr lang="en-US" altLang="en-US" b="1" dirty="0"/>
              <a:t>W</a:t>
            </a:r>
            <a:r>
              <a:rPr lang="en-US" altLang="en-US" b="1" dirty="0" smtClean="0"/>
              <a:t>inter </a:t>
            </a:r>
            <a:r>
              <a:rPr lang="en-US" altLang="en-US" b="1" u="sng" dirty="0"/>
              <a:t>S</a:t>
            </a:r>
            <a:r>
              <a:rPr lang="en-US" altLang="en-US" b="1" u="sng" dirty="0" smtClean="0"/>
              <a:t>olstices</a:t>
            </a:r>
            <a:r>
              <a:rPr lang="en-US" altLang="en-US" dirty="0" smtClean="0"/>
              <a:t>, </a:t>
            </a:r>
            <a:r>
              <a:rPr lang="en-US" altLang="en-US" u="sng" dirty="0" smtClean="0"/>
              <a:t>June 21/December 22</a:t>
            </a:r>
            <a:r>
              <a:rPr lang="en-US" altLang="en-US" dirty="0" smtClean="0"/>
              <a:t>—the days when the </a:t>
            </a:r>
            <a:r>
              <a:rPr lang="en-US" altLang="en-US" u="sng" dirty="0" smtClean="0"/>
              <a:t>sun </a:t>
            </a:r>
            <a:r>
              <a:rPr lang="en-US" altLang="en-US" dirty="0" smtClean="0"/>
              <a:t>appears </a:t>
            </a:r>
            <a:r>
              <a:rPr lang="en-US" altLang="en-US" u="sng" dirty="0" smtClean="0"/>
              <a:t>directly</a:t>
            </a:r>
            <a:r>
              <a:rPr lang="en-US" altLang="en-US" dirty="0" smtClean="0"/>
              <a:t> overhead at the </a:t>
            </a:r>
            <a:r>
              <a:rPr lang="en-US" altLang="en-US" u="sng" dirty="0" smtClean="0"/>
              <a:t>tropics</a:t>
            </a:r>
            <a:r>
              <a:rPr lang="en-US" altLang="en-US" dirty="0" smtClean="0"/>
              <a:t> of Capricorn/Cancer</a:t>
            </a:r>
          </a:p>
          <a:p>
            <a:pPr eaLnBrk="1" hangingPunct="1">
              <a:defRPr/>
            </a:pPr>
            <a:r>
              <a:rPr lang="en-US" altLang="en-US" b="1" dirty="0" smtClean="0"/>
              <a:t>Spring and Fall </a:t>
            </a:r>
            <a:r>
              <a:rPr lang="en-US" altLang="en-US" b="1" u="sng" dirty="0" smtClean="0"/>
              <a:t>Equinoxes</a:t>
            </a:r>
            <a:r>
              <a:rPr lang="en-US" altLang="en-US" dirty="0" smtClean="0"/>
              <a:t>, </a:t>
            </a:r>
            <a:r>
              <a:rPr lang="en-US" altLang="en-US" u="sng" dirty="0" smtClean="0"/>
              <a:t>March 21/September 23</a:t>
            </a:r>
            <a:r>
              <a:rPr lang="en-US" altLang="en-US" dirty="0" smtClean="0"/>
              <a:t>—the days when the </a:t>
            </a:r>
            <a:r>
              <a:rPr lang="en-US" altLang="en-US" u="sng" dirty="0" smtClean="0"/>
              <a:t>sun</a:t>
            </a:r>
            <a:r>
              <a:rPr lang="en-US" altLang="en-US" dirty="0" smtClean="0"/>
              <a:t> appears </a:t>
            </a:r>
            <a:r>
              <a:rPr lang="en-US" altLang="en-US" u="sng" dirty="0" smtClean="0"/>
              <a:t>directly</a:t>
            </a:r>
            <a:r>
              <a:rPr lang="en-US" altLang="en-US" dirty="0" smtClean="0"/>
              <a:t> overhead at the </a:t>
            </a:r>
            <a:r>
              <a:rPr lang="en-US" altLang="en-US" u="sng" dirty="0" smtClean="0"/>
              <a:t>Equator</a:t>
            </a:r>
            <a:r>
              <a:rPr lang="en-US" altLang="en-US" dirty="0" smtClean="0"/>
              <a:t>= equal days and nights.</a:t>
            </a:r>
          </a:p>
        </p:txBody>
      </p:sp>
    </p:spTree>
    <p:extLst>
      <p:ext uri="{BB962C8B-B14F-4D97-AF65-F5344CB8AC3E}">
        <p14:creationId xmlns:p14="http://schemas.microsoft.com/office/powerpoint/2010/main" val="906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>
              <a:ea typeface="+mj-ea"/>
            </a:endParaRPr>
          </a:p>
        </p:txBody>
      </p:sp>
      <p:pic>
        <p:nvPicPr>
          <p:cNvPr id="9219" name="Picture 4" descr="season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90600"/>
            <a:ext cx="8491538" cy="530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7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Climate and Weather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Two main factors of both Climate and Weather:</a:t>
            </a:r>
          </a:p>
          <a:p>
            <a:pPr lvl="1" eaLnBrk="1" hangingPunct="1">
              <a:defRPr/>
            </a:pPr>
            <a:r>
              <a:rPr lang="en-US" altLang="en-US" b="1" u="sng" dirty="0" smtClean="0"/>
              <a:t>Temperature and Precipitation</a:t>
            </a:r>
          </a:p>
        </p:txBody>
      </p:sp>
      <p:pic>
        <p:nvPicPr>
          <p:cNvPr id="23556" name="Picture 5" descr="http://choctawcity.org/wp-content/uploads/2014/01/ra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257425"/>
            <a:ext cx="4343400" cy="345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518</TotalTime>
  <Words>700</Words>
  <Application>Microsoft Office PowerPoint</Application>
  <PresentationFormat>On-screen Show (4:3)</PresentationFormat>
  <Paragraphs>82</Paragraphs>
  <Slides>46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MS PGothic</vt:lpstr>
      <vt:lpstr>Arial</vt:lpstr>
      <vt:lpstr>Times New Roman</vt:lpstr>
      <vt:lpstr>Wingdings</vt:lpstr>
      <vt:lpstr>Maple</vt:lpstr>
      <vt:lpstr>Climates of the Earth</vt:lpstr>
      <vt:lpstr>OBJECTIVE: Students will learn about the climates of the earth and how they impact humans</vt:lpstr>
      <vt:lpstr>Earth and Space Vocabulary</vt:lpstr>
      <vt:lpstr>PowerPoint Presentation</vt:lpstr>
      <vt:lpstr>Rotation vs Revolution</vt:lpstr>
      <vt:lpstr>Earth-Sun Relationships</vt:lpstr>
      <vt:lpstr>SEASONS</vt:lpstr>
      <vt:lpstr>PowerPoint Presentation</vt:lpstr>
      <vt:lpstr>Climate and Weather</vt:lpstr>
      <vt:lpstr>Vocabulary</vt:lpstr>
      <vt:lpstr>PowerPoint Presentation</vt:lpstr>
      <vt:lpstr>PowerPoint Presentation</vt:lpstr>
      <vt:lpstr>Precipitation</vt:lpstr>
      <vt:lpstr>Evaporation:  water changes from a liquid to a gas.  </vt:lpstr>
      <vt:lpstr>Condensation:  water vapor changes from a gas into liquid droplets. </vt:lpstr>
      <vt:lpstr>Elevation and Mountain Effects</vt:lpstr>
      <vt:lpstr>PowerPoint Presentation</vt:lpstr>
      <vt:lpstr>Storms</vt:lpstr>
      <vt:lpstr>Climate and Vegetation</vt:lpstr>
      <vt:lpstr>Tropical Climates</vt:lpstr>
      <vt:lpstr>PowerPoint Presentation</vt:lpstr>
      <vt:lpstr>PowerPoint Presentation</vt:lpstr>
      <vt:lpstr>PowerPoint Presentation</vt:lpstr>
      <vt:lpstr>PowerPoint Presentation</vt:lpstr>
      <vt:lpstr>Dry</vt:lpstr>
      <vt:lpstr>PowerPoint Presentation</vt:lpstr>
      <vt:lpstr>PowerPoint Presentation</vt:lpstr>
      <vt:lpstr>PowerPoint Presentation</vt:lpstr>
      <vt:lpstr>PowerPoint Presentation</vt:lpstr>
      <vt:lpstr>Middle-Latitude Climates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Latitude and Highland Climates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Weather</dc:title>
  <dc:creator>lLehi High School</dc:creator>
  <cp:lastModifiedBy>Libby Robertson</cp:lastModifiedBy>
  <cp:revision>17</cp:revision>
  <dcterms:created xsi:type="dcterms:W3CDTF">2012-09-18T20:34:07Z</dcterms:created>
  <dcterms:modified xsi:type="dcterms:W3CDTF">2018-09-24T17:57:16Z</dcterms:modified>
</cp:coreProperties>
</file>