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8"/>
  </p:handoutMasterIdLst>
  <p:sldIdLst>
    <p:sldId id="256" r:id="rId2"/>
    <p:sldId id="257" r:id="rId3"/>
    <p:sldId id="259" r:id="rId4"/>
    <p:sldId id="260" r:id="rId5"/>
    <p:sldId id="261"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3" d="100"/>
          <a:sy n="73" d="100"/>
        </p:scale>
        <p:origin x="624"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2BFAAA7-A76D-46BD-9FBF-7D1CBB74D3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80C0AB-F8A1-4EC8-BDB8-B86285B01ED8}" type="datetimeFigureOut">
              <a:rPr lang="en-US" smtClean="0"/>
              <a:t>2/11/2020</a:t>
            </a:fld>
            <a:endParaRPr lang="en-US"/>
          </a:p>
        </p:txBody>
      </p:sp>
      <p:sp>
        <p:nvSpPr>
          <p:cNvPr id="5" name="Slide Number Placeholder 4">
            <a:extLst>
              <a:ext uri="{FF2B5EF4-FFF2-40B4-BE49-F238E27FC236}">
                <a16:creationId xmlns:a16="http://schemas.microsoft.com/office/drawing/2014/main" id="{CE41233A-6776-493C-8CC9-53AD7E5387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1BBE39-253F-4891-A439-204A0221B2FB}" type="slidenum">
              <a:rPr lang="en-US" smtClean="0"/>
              <a:t>‹#›</a:t>
            </a:fld>
            <a:endParaRPr lang="en-US"/>
          </a:p>
        </p:txBody>
      </p:sp>
    </p:spTree>
    <p:extLst>
      <p:ext uri="{BB962C8B-B14F-4D97-AF65-F5344CB8AC3E}">
        <p14:creationId xmlns:p14="http://schemas.microsoft.com/office/powerpoint/2010/main" val="8943896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3417FD-B508-4D15-B3EF-B32BA52B2F50}"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14000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770763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514357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BC2F47F-D808-4067-A087-C760AB82872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72100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25995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C3417FD-B508-4D15-B3EF-B32BA52B2F50}"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1700039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C3417FD-B508-4D15-B3EF-B32BA52B2F50}"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2887348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417FD-B508-4D15-B3EF-B32BA52B2F50}"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2115373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1C3417FD-B508-4D15-B3EF-B32BA52B2F50}" type="datetimeFigureOut">
              <a:rPr lang="en-US" smtClean="0"/>
              <a:t>2/11/2020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BC2F47F-D808-4067-A087-C760AB82872C}" type="slidenum">
              <a:rPr lang="en-US" smtClean="0"/>
              <a:t>‹#›</a:t>
            </a:fld>
            <a:endParaRPr lang="en-US"/>
          </a:p>
        </p:txBody>
      </p:sp>
    </p:spTree>
    <p:extLst>
      <p:ext uri="{BB962C8B-B14F-4D97-AF65-F5344CB8AC3E}">
        <p14:creationId xmlns:p14="http://schemas.microsoft.com/office/powerpoint/2010/main" val="225565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3417FD-B508-4D15-B3EF-B32BA52B2F50}"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755439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417FD-B508-4D15-B3EF-B32BA52B2F50}" type="datetimeFigureOut">
              <a:rPr lang="en-US" smtClean="0"/>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420198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30007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3417FD-B508-4D15-B3EF-B32BA52B2F50}" type="datetimeFigureOut">
              <a:rPr lang="en-US" smtClean="0"/>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2137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3417FD-B508-4D15-B3EF-B32BA52B2F50}" type="datetimeFigureOut">
              <a:rPr lang="en-US" smtClean="0"/>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03994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1C3417FD-B508-4D15-B3EF-B32BA52B2F50}" type="datetimeFigureOut">
              <a:rPr lang="en-US" smtClean="0"/>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97366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1621877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417FD-B508-4D15-B3EF-B32BA52B2F50}" type="datetimeFigureOut">
              <a:rPr lang="en-US" smtClean="0"/>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2F47F-D808-4067-A087-C760AB82872C}" type="slidenum">
              <a:rPr lang="en-US" smtClean="0"/>
              <a:t>‹#›</a:t>
            </a:fld>
            <a:endParaRPr lang="en-US"/>
          </a:p>
        </p:txBody>
      </p:sp>
    </p:spTree>
    <p:extLst>
      <p:ext uri="{BB962C8B-B14F-4D97-AF65-F5344CB8AC3E}">
        <p14:creationId xmlns:p14="http://schemas.microsoft.com/office/powerpoint/2010/main" val="3397911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C3417FD-B508-4D15-B3EF-B32BA52B2F50}" type="datetimeFigureOut">
              <a:rPr lang="en-US" smtClean="0"/>
              <a:t>2/11/2020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BC2F47F-D808-4067-A087-C760AB82872C}" type="slidenum">
              <a:rPr lang="en-US" smtClean="0"/>
              <a:t>‹#›</a:t>
            </a:fld>
            <a:endParaRPr lang="en-US"/>
          </a:p>
        </p:txBody>
      </p:sp>
    </p:spTree>
    <p:extLst>
      <p:ext uri="{BB962C8B-B14F-4D97-AF65-F5344CB8AC3E}">
        <p14:creationId xmlns:p14="http://schemas.microsoft.com/office/powerpoint/2010/main" val="3570814409"/>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8.xml"/><Relationship Id="rId1" Type="http://schemas.openxmlformats.org/officeDocument/2006/relationships/video" Target="https://www.youtube.com/embed/oh3BbLk5UIQ?feature=oembed" TargetMode="External"/><Relationship Id="rId4" Type="http://schemas.openxmlformats.org/officeDocument/2006/relationships/hyperlink" Target="https://youtu.be/oh3BbLk5UI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https://www.un.org/en/sections/universal-declaration/history-document/index.html" TargetMode="External"/><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91A23-EE8B-41D5-9D7E-D82349C445F8}"/>
              </a:ext>
            </a:extLst>
          </p:cNvPr>
          <p:cNvSpPr>
            <a:spLocks noGrp="1"/>
          </p:cNvSpPr>
          <p:nvPr>
            <p:ph type="ctrTitle"/>
          </p:nvPr>
        </p:nvSpPr>
        <p:spPr>
          <a:xfrm>
            <a:off x="1886661" y="4991837"/>
            <a:ext cx="9339357" cy="940240"/>
          </a:xfrm>
        </p:spPr>
        <p:txBody>
          <a:bodyPr>
            <a:noAutofit/>
          </a:bodyPr>
          <a:lstStyle/>
          <a:p>
            <a:r>
              <a:rPr lang="en-US" sz="6000" dirty="0">
                <a:solidFill>
                  <a:schemeClr val="bg1"/>
                </a:solidFill>
                <a:effectLst>
                  <a:outerShdw blurRad="50800" dist="50800" dir="5400000" algn="ctr" rotWithShape="0">
                    <a:srgbClr val="0070C0"/>
                  </a:outerShdw>
                </a:effectLst>
              </a:rPr>
              <a:t>What are Human Rights?</a:t>
            </a:r>
          </a:p>
        </p:txBody>
      </p:sp>
      <p:pic>
        <p:nvPicPr>
          <p:cNvPr id="2052" name="Picture 4" descr="Magnifying Glass, Human, Head, Faces, Psychology">
            <a:extLst>
              <a:ext uri="{FF2B5EF4-FFF2-40B4-BE49-F238E27FC236}">
                <a16:creationId xmlns:a16="http://schemas.microsoft.com/office/drawing/2014/main" id="{6E3D553E-5FDE-456A-BF28-97C13FC8736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5712"/>
          <a:stretch/>
        </p:blipFill>
        <p:spPr bwMode="auto">
          <a:xfrm>
            <a:off x="634277" y="640078"/>
            <a:ext cx="10917644" cy="3609141"/>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5222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D4096-D69C-4DE3-8D64-772690BED13D}"/>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E0DA7FB4-01F8-423C-BC86-2002256F8338}"/>
              </a:ext>
            </a:extLst>
          </p:cNvPr>
          <p:cNvSpPr>
            <a:spLocks noGrp="1"/>
          </p:cNvSpPr>
          <p:nvPr>
            <p:ph idx="1"/>
          </p:nvPr>
        </p:nvSpPr>
        <p:spPr>
          <a:xfrm>
            <a:off x="387628" y="2276203"/>
            <a:ext cx="11075502" cy="3077674"/>
          </a:xfrm>
        </p:spPr>
        <p:txBody>
          <a:bodyPr>
            <a:normAutofit/>
          </a:bodyPr>
          <a:lstStyle/>
          <a:p>
            <a:pPr lvl="0"/>
            <a:r>
              <a:rPr lang="en-US" sz="2600" dirty="0">
                <a:solidFill>
                  <a:schemeClr val="bg1"/>
                </a:solidFill>
              </a:rPr>
              <a:t>Definition #1: “human rights are rights inherent [belonging] to all human beings, regardless of race, sex, nationality, ethnicity, languages, religion or any other status” -United Nations</a:t>
            </a:r>
          </a:p>
          <a:p>
            <a:pPr lvl="0"/>
            <a:r>
              <a:rPr lang="en-US" sz="2600" dirty="0">
                <a:solidFill>
                  <a:schemeClr val="bg1"/>
                </a:solidFill>
              </a:rPr>
              <a:t>Definition #2: “The basic rights and freedoms that belong to every person in the world from birth until death. They apply regardless of where you are from, what you believe or how you choose to live your life.” -Equality and Human Rights Commission</a:t>
            </a:r>
          </a:p>
          <a:p>
            <a:endParaRPr lang="en-US" dirty="0"/>
          </a:p>
        </p:txBody>
      </p:sp>
      <p:sp>
        <p:nvSpPr>
          <p:cNvPr id="4" name="TextBox 3">
            <a:extLst>
              <a:ext uri="{FF2B5EF4-FFF2-40B4-BE49-F238E27FC236}">
                <a16:creationId xmlns:a16="http://schemas.microsoft.com/office/drawing/2014/main" id="{EB467815-7047-4F5A-A1E7-180489ACF628}"/>
              </a:ext>
            </a:extLst>
          </p:cNvPr>
          <p:cNvSpPr txBox="1"/>
          <p:nvPr/>
        </p:nvSpPr>
        <p:spPr>
          <a:xfrm>
            <a:off x="2123099" y="5021984"/>
            <a:ext cx="9711087" cy="1708160"/>
          </a:xfrm>
          <a:prstGeom prst="rect">
            <a:avLst/>
          </a:prstGeom>
          <a:noFill/>
          <a:ln w="19050">
            <a:solidFill>
              <a:schemeClr val="bg1"/>
            </a:solidFill>
          </a:ln>
        </p:spPr>
        <p:txBody>
          <a:bodyPr wrap="square" rtlCol="0">
            <a:spAutoFit/>
          </a:bodyPr>
          <a:lstStyle/>
          <a:p>
            <a:r>
              <a:rPr lang="en-US" sz="3500" dirty="0"/>
              <a:t>What are the similarities/differences between these two definitions?</a:t>
            </a:r>
          </a:p>
          <a:p>
            <a:r>
              <a:rPr lang="en-US" sz="3500" dirty="0"/>
              <a:t>Is there anything you think is missing?</a:t>
            </a:r>
          </a:p>
        </p:txBody>
      </p:sp>
      <p:pic>
        <p:nvPicPr>
          <p:cNvPr id="1026" name="Picture 2" descr="World Children'S Day, Festival, Celebrate, Rainbow">
            <a:extLst>
              <a:ext uri="{FF2B5EF4-FFF2-40B4-BE49-F238E27FC236}">
                <a16:creationId xmlns:a16="http://schemas.microsoft.com/office/drawing/2014/main" id="{545ED6B0-AD28-42EF-B438-F8032E7FBB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6904" y="121401"/>
            <a:ext cx="5155096" cy="2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53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208E2-D330-4961-AFA7-214D85C41607}"/>
              </a:ext>
            </a:extLst>
          </p:cNvPr>
          <p:cNvSpPr>
            <a:spLocks noGrp="1"/>
          </p:cNvSpPr>
          <p:nvPr>
            <p:ph type="title"/>
          </p:nvPr>
        </p:nvSpPr>
        <p:spPr>
          <a:xfrm>
            <a:off x="839789" y="942945"/>
            <a:ext cx="5561011" cy="652670"/>
          </a:xfrm>
        </p:spPr>
        <p:txBody>
          <a:bodyPr>
            <a:noAutofit/>
          </a:bodyPr>
          <a:lstStyle/>
          <a:p>
            <a:r>
              <a:rPr lang="en-US" sz="4500" dirty="0"/>
              <a:t>Human Rights Video</a:t>
            </a:r>
          </a:p>
        </p:txBody>
      </p:sp>
      <p:pic>
        <p:nvPicPr>
          <p:cNvPr id="5" name="Online Media 4" title="The Story of Human Rights">
            <a:hlinkClick r:id="" action="ppaction://media"/>
            <a:extLst>
              <a:ext uri="{FF2B5EF4-FFF2-40B4-BE49-F238E27FC236}">
                <a16:creationId xmlns:a16="http://schemas.microsoft.com/office/drawing/2014/main" id="{1B95F7C9-EEF2-4902-A832-F7EE2F51AEB4}"/>
              </a:ext>
            </a:extLst>
          </p:cNvPr>
          <p:cNvPicPr>
            <a:picLocks noGrp="1" noRot="1" noChangeAspect="1"/>
          </p:cNvPicPr>
          <p:nvPr>
            <p:ph idx="1"/>
            <a:videoFile r:link="rId1"/>
          </p:nvPr>
        </p:nvPicPr>
        <p:blipFill>
          <a:blip r:embed="rId3"/>
          <a:stretch>
            <a:fillRect/>
          </a:stretch>
        </p:blipFill>
        <p:spPr>
          <a:xfrm>
            <a:off x="4360965" y="2206975"/>
            <a:ext cx="7620604" cy="4286590"/>
          </a:xfrm>
          <a:prstGeom prst="rect">
            <a:avLst/>
          </a:prstGeom>
        </p:spPr>
      </p:pic>
      <p:sp>
        <p:nvSpPr>
          <p:cNvPr id="4" name="Text Placeholder 3">
            <a:extLst>
              <a:ext uri="{FF2B5EF4-FFF2-40B4-BE49-F238E27FC236}">
                <a16:creationId xmlns:a16="http://schemas.microsoft.com/office/drawing/2014/main" id="{E68940AD-4828-445F-B38E-A176E45D4473}"/>
              </a:ext>
            </a:extLst>
          </p:cNvPr>
          <p:cNvSpPr>
            <a:spLocks noGrp="1"/>
          </p:cNvSpPr>
          <p:nvPr>
            <p:ph type="body" sz="half" idx="2"/>
          </p:nvPr>
        </p:nvSpPr>
        <p:spPr>
          <a:xfrm>
            <a:off x="243444" y="2494716"/>
            <a:ext cx="3997254" cy="3811588"/>
          </a:xfrm>
        </p:spPr>
        <p:txBody>
          <a:bodyPr>
            <a:noAutofit/>
          </a:bodyPr>
          <a:lstStyle/>
          <a:p>
            <a:r>
              <a:rPr lang="en-US" sz="2500" dirty="0">
                <a:solidFill>
                  <a:schemeClr val="bg1"/>
                </a:solidFill>
              </a:rPr>
              <a:t>As you watch the clip, ask yourself the following questions:</a:t>
            </a:r>
          </a:p>
          <a:p>
            <a:endParaRPr lang="en-US" sz="600" dirty="0">
              <a:solidFill>
                <a:schemeClr val="bg1"/>
              </a:solidFill>
            </a:endParaRPr>
          </a:p>
          <a:p>
            <a:pPr marL="285750" indent="-285750">
              <a:buFont typeface="Arial" panose="020B0604020202020204" pitchFamily="34" charset="0"/>
              <a:buChar char="•"/>
            </a:pPr>
            <a:r>
              <a:rPr lang="en-US" sz="2500" dirty="0">
                <a:solidFill>
                  <a:schemeClr val="bg1"/>
                </a:solidFill>
              </a:rPr>
              <a:t>Why do different people have different ideas of what human rights are?</a:t>
            </a:r>
          </a:p>
          <a:p>
            <a:pPr marL="285750" indent="-285750">
              <a:buFont typeface="Arial" panose="020B0604020202020204" pitchFamily="34" charset="0"/>
              <a:buChar char="•"/>
            </a:pPr>
            <a:r>
              <a:rPr lang="en-US" sz="2500" dirty="0">
                <a:solidFill>
                  <a:schemeClr val="bg1"/>
                </a:solidFill>
              </a:rPr>
              <a:t>What is the Universal Declaration of Human Rights?</a:t>
            </a:r>
          </a:p>
        </p:txBody>
      </p:sp>
      <p:sp>
        <p:nvSpPr>
          <p:cNvPr id="6" name="TextBox 5">
            <a:extLst>
              <a:ext uri="{FF2B5EF4-FFF2-40B4-BE49-F238E27FC236}">
                <a16:creationId xmlns:a16="http://schemas.microsoft.com/office/drawing/2014/main" id="{B334ACDE-B095-431C-9CF8-8C5C648CAC3A}"/>
              </a:ext>
            </a:extLst>
          </p:cNvPr>
          <p:cNvSpPr txBox="1"/>
          <p:nvPr/>
        </p:nvSpPr>
        <p:spPr>
          <a:xfrm>
            <a:off x="7063409" y="6493565"/>
            <a:ext cx="3604591" cy="369332"/>
          </a:xfrm>
          <a:prstGeom prst="rect">
            <a:avLst/>
          </a:prstGeom>
          <a:noFill/>
        </p:spPr>
        <p:txBody>
          <a:bodyPr wrap="square" rtlCol="0">
            <a:spAutoFit/>
          </a:bodyPr>
          <a:lstStyle/>
          <a:p>
            <a:r>
              <a:rPr lang="en-US" u="sng" dirty="0">
                <a:hlinkClick r:id="rId4"/>
              </a:rPr>
              <a:t>https://youtu.be/oh3BbLk5UIQ</a:t>
            </a:r>
            <a:endParaRPr lang="en-US" dirty="0"/>
          </a:p>
        </p:txBody>
      </p:sp>
    </p:spTree>
    <p:extLst>
      <p:ext uri="{BB962C8B-B14F-4D97-AF65-F5344CB8AC3E}">
        <p14:creationId xmlns:p14="http://schemas.microsoft.com/office/powerpoint/2010/main" val="176508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988D63-FA8B-436C-902E-E5005BC0492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76" y="0"/>
            <a:ext cx="12192000" cy="6858001"/>
            <a:chOff x="-3176" y="0"/>
            <a:chExt cx="12192000" cy="6858001"/>
          </a:xfrm>
        </p:grpSpPr>
        <p:sp useBgFill="1">
          <p:nvSpPr>
            <p:cNvPr id="10" name="Rectangle 9">
              <a:extLst>
                <a:ext uri="{FF2B5EF4-FFF2-40B4-BE49-F238E27FC236}">
                  <a16:creationId xmlns:a16="http://schemas.microsoft.com/office/drawing/2014/main" id="{2FD177FB-983E-4035-8B7A-655342A7E1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9596D9C3-C0FC-4500-A696-55B9F77BB7A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grpSp>
      <p:pic>
        <p:nvPicPr>
          <p:cNvPr id="4" name="Picture 2">
            <a:extLst>
              <a:ext uri="{FF2B5EF4-FFF2-40B4-BE49-F238E27FC236}">
                <a16:creationId xmlns:a16="http://schemas.microsoft.com/office/drawing/2014/main" id="{979BE865-518B-43FD-83CD-AC8991C2C964}"/>
              </a:ext>
              <a:ext uri="{C183D7F6-B498-43B3-948B-1728B52AA6E4}">
                <adec:decorative xmlns:adec="http://schemas.microsoft.com/office/drawing/2017/decorative" xmlns=""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326" r="27491"/>
          <a:stretch/>
        </p:blipFill>
        <p:spPr bwMode="auto">
          <a:xfrm>
            <a:off x="7547810" y="10"/>
            <a:ext cx="4641013" cy="685631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C493E730-2044-49B5-A022-B8D6F35934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96704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A89D76A-4357-4193-BE3A-7791D295B5DF}"/>
              </a:ext>
            </a:extLst>
          </p:cNvPr>
          <p:cNvSpPr>
            <a:spLocks noGrp="1"/>
          </p:cNvSpPr>
          <p:nvPr>
            <p:ph type="title"/>
          </p:nvPr>
        </p:nvSpPr>
        <p:spPr>
          <a:xfrm>
            <a:off x="680321" y="753228"/>
            <a:ext cx="7087552" cy="1080938"/>
          </a:xfrm>
        </p:spPr>
        <p:txBody>
          <a:bodyPr>
            <a:normAutofit/>
          </a:bodyPr>
          <a:lstStyle/>
          <a:p>
            <a:r>
              <a:rPr lang="en-US" dirty="0"/>
              <a:t>Let’s Discuss</a:t>
            </a:r>
          </a:p>
        </p:txBody>
      </p:sp>
      <p:pic>
        <p:nvPicPr>
          <p:cNvPr id="15" name="Picture 14">
            <a:extLst>
              <a:ext uri="{FF2B5EF4-FFF2-40B4-BE49-F238E27FC236}">
                <a16:creationId xmlns:a16="http://schemas.microsoft.com/office/drawing/2014/main" id="{78976801-4346-4636-BA62-265C81DFE7C4}"/>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7C7E2F25-E039-45FD-943A-BDDC3B23BA15}"/>
              </a:ext>
            </a:extLst>
          </p:cNvPr>
          <p:cNvSpPr>
            <a:spLocks noGrp="1"/>
          </p:cNvSpPr>
          <p:nvPr>
            <p:ph idx="1"/>
          </p:nvPr>
        </p:nvSpPr>
        <p:spPr>
          <a:xfrm>
            <a:off x="172278" y="2094922"/>
            <a:ext cx="7375531" cy="4734894"/>
          </a:xfrm>
        </p:spPr>
        <p:txBody>
          <a:bodyPr>
            <a:normAutofit fontScale="92500" lnSpcReduction="20000"/>
          </a:bodyPr>
          <a:lstStyle/>
          <a:p>
            <a:pPr lvl="0"/>
            <a:r>
              <a:rPr lang="en-US" sz="2700" dirty="0">
                <a:solidFill>
                  <a:schemeClr val="bg1"/>
                </a:solidFill>
              </a:rPr>
              <a:t>Which of these rights are necessary for survival? How are needs and rights related?</a:t>
            </a:r>
          </a:p>
          <a:p>
            <a:pPr lvl="0"/>
            <a:r>
              <a:rPr lang="en-US" sz="2700" dirty="0">
                <a:solidFill>
                  <a:schemeClr val="bg1"/>
                </a:solidFill>
              </a:rPr>
              <a:t>Should human rights address only what a human being needs to survive? Why or why not?</a:t>
            </a:r>
          </a:p>
          <a:p>
            <a:pPr lvl="0"/>
            <a:r>
              <a:rPr lang="en-US" sz="2700" dirty="0">
                <a:solidFill>
                  <a:schemeClr val="bg1"/>
                </a:solidFill>
              </a:rPr>
              <a:t>What would happen if you had to give up one of these rights?</a:t>
            </a:r>
          </a:p>
          <a:p>
            <a:pPr lvl="0"/>
            <a:r>
              <a:rPr lang="en-US" sz="2700" dirty="0">
                <a:solidFill>
                  <a:schemeClr val="bg1"/>
                </a:solidFill>
              </a:rPr>
              <a:t>What happens when a person or government attempts to deprive someone of something that is necessary to human dignity?</a:t>
            </a:r>
          </a:p>
          <a:p>
            <a:pPr marL="0" lvl="0" indent="0">
              <a:buNone/>
            </a:pPr>
            <a:r>
              <a:rPr lang="en-US" sz="2700" dirty="0">
                <a:solidFill>
                  <a:schemeClr val="bg1"/>
                </a:solidFill>
                <a:sym typeface="Wingdings" panose="05000000000000000000" pitchFamily="2" charset="2"/>
              </a:rPr>
              <a:t> </a:t>
            </a:r>
            <a:r>
              <a:rPr lang="en-US" sz="2700" dirty="0">
                <a:solidFill>
                  <a:schemeClr val="bg1"/>
                </a:solidFill>
              </a:rPr>
              <a:t>What are some violations to these rights in the world/USA/community/school? What UDHR rights are being violated?</a:t>
            </a:r>
          </a:p>
          <a:p>
            <a:pPr marL="0" indent="0">
              <a:buNone/>
            </a:pPr>
            <a:r>
              <a:rPr lang="en-US" sz="2700" dirty="0">
                <a:solidFill>
                  <a:schemeClr val="bg1"/>
                </a:solidFill>
                <a:sym typeface="Wingdings" panose="05000000000000000000" pitchFamily="2" charset="2"/>
              </a:rPr>
              <a:t> </a:t>
            </a:r>
            <a:r>
              <a:rPr lang="en-US" sz="2700" dirty="0">
                <a:solidFill>
                  <a:schemeClr val="bg1"/>
                </a:solidFill>
              </a:rPr>
              <a:t>What actions can you take to help meet the basic needs of others in your community?</a:t>
            </a:r>
          </a:p>
          <a:p>
            <a:endParaRPr lang="en-US" sz="1300" dirty="0"/>
          </a:p>
        </p:txBody>
      </p:sp>
    </p:spTree>
    <p:extLst>
      <p:ext uri="{BB962C8B-B14F-4D97-AF65-F5344CB8AC3E}">
        <p14:creationId xmlns:p14="http://schemas.microsoft.com/office/powerpoint/2010/main" val="267230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FECAD23-900F-4F1B-A441-6A68749F88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57943801-CAEC-4F98-9332-2A4D9128463E}"/>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Rectangle 15">
            <a:extLst>
              <a:ext uri="{FF2B5EF4-FFF2-40B4-BE49-F238E27FC236}">
                <a16:creationId xmlns:a16="http://schemas.microsoft.com/office/drawing/2014/main" id="{8A233090-6C39-4F59-8A0F-86F011A7EE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4DCAA0-4BF1-4FB9-97BA-D6BA630419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346705D-C0FD-4121-A54D-56C609B992AF}"/>
              </a:ext>
            </a:extLst>
          </p:cNvPr>
          <p:cNvSpPr>
            <a:spLocks noGrp="1"/>
          </p:cNvSpPr>
          <p:nvPr>
            <p:ph type="title"/>
          </p:nvPr>
        </p:nvSpPr>
        <p:spPr>
          <a:xfrm>
            <a:off x="680321" y="753228"/>
            <a:ext cx="7087552" cy="1080938"/>
          </a:xfrm>
        </p:spPr>
        <p:txBody>
          <a:bodyPr>
            <a:normAutofit/>
          </a:bodyPr>
          <a:lstStyle/>
          <a:p>
            <a:r>
              <a:rPr lang="en-US" dirty="0"/>
              <a:t>The Universal Declaration of Human Rights (UDHR)</a:t>
            </a:r>
          </a:p>
        </p:txBody>
      </p:sp>
      <p:pic>
        <p:nvPicPr>
          <p:cNvPr id="20" name="Picture 19">
            <a:extLst>
              <a:ext uri="{FF2B5EF4-FFF2-40B4-BE49-F238E27FC236}">
                <a16:creationId xmlns:a16="http://schemas.microsoft.com/office/drawing/2014/main" id="{9BC2FEA5-B399-458A-8393-E06CE40DB89C}"/>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AF43E6B4-1D32-416D-9D1B-6F3C0BD89435}"/>
              </a:ext>
            </a:extLst>
          </p:cNvPr>
          <p:cNvSpPr>
            <a:spLocks noGrp="1"/>
          </p:cNvSpPr>
          <p:nvPr>
            <p:ph idx="1"/>
          </p:nvPr>
        </p:nvSpPr>
        <p:spPr>
          <a:xfrm>
            <a:off x="238465" y="2129932"/>
            <a:ext cx="7299100" cy="4661807"/>
          </a:xfrm>
        </p:spPr>
        <p:txBody>
          <a:bodyPr>
            <a:noAutofit/>
          </a:bodyPr>
          <a:lstStyle/>
          <a:p>
            <a:r>
              <a:rPr lang="en-US" sz="2500" dirty="0"/>
              <a:t>United Nations (UN) established in 1947 following World War II to avoid the cruelty of the Holocaust</a:t>
            </a:r>
          </a:p>
          <a:p>
            <a:r>
              <a:rPr lang="en-US" sz="2500" dirty="0"/>
              <a:t>Eleanor Roosevelt was on the drafting committee</a:t>
            </a:r>
          </a:p>
          <a:p>
            <a:r>
              <a:rPr lang="en-US" sz="2500" dirty="0"/>
              <a:t>The UN adopted the UDHR on December 10, 1948</a:t>
            </a:r>
          </a:p>
          <a:p>
            <a:r>
              <a:rPr lang="en-US" sz="2500" dirty="0"/>
              <a:t>The preamble gives the reasons for its creation</a:t>
            </a:r>
          </a:p>
          <a:p>
            <a:r>
              <a:rPr lang="en-US" sz="2500" dirty="0"/>
              <a:t>Articles 1-30 define the rights</a:t>
            </a:r>
          </a:p>
          <a:p>
            <a:r>
              <a:rPr lang="en-US" sz="2500" dirty="0"/>
              <a:t>First document signed by different countries to agree to the protection of people’s rights</a:t>
            </a:r>
          </a:p>
        </p:txBody>
      </p:sp>
      <p:pic>
        <p:nvPicPr>
          <p:cNvPr id="7" name="Picture 7">
            <a:extLst>
              <a:ext uri="{FF2B5EF4-FFF2-40B4-BE49-F238E27FC236}">
                <a16:creationId xmlns:a16="http://schemas.microsoft.com/office/drawing/2014/main" id="{E3A8CC31-A0EE-4B46-B933-C34DBD1F035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772854" y="2344058"/>
            <a:ext cx="4180681" cy="3156413"/>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CF7D95E8-6AC9-4850-9DB2-8228651B9FAD}"/>
              </a:ext>
            </a:extLst>
          </p:cNvPr>
          <p:cNvSpPr txBox="1"/>
          <p:nvPr/>
        </p:nvSpPr>
        <p:spPr>
          <a:xfrm>
            <a:off x="8259784" y="5574551"/>
            <a:ext cx="4381500" cy="723275"/>
          </a:xfrm>
          <a:prstGeom prst="rect">
            <a:avLst/>
          </a:prstGeom>
          <a:noFill/>
        </p:spPr>
        <p:txBody>
          <a:bodyPr wrap="square" rtlCol="0">
            <a:spAutoFit/>
          </a:bodyPr>
          <a:lstStyle/>
          <a:p>
            <a:pPr>
              <a:spcAft>
                <a:spcPts val="600"/>
              </a:spcAft>
            </a:pPr>
            <a:r>
              <a:rPr lang="en-US" b="1" dirty="0"/>
              <a:t>UN Photo</a:t>
            </a:r>
            <a:endParaRPr lang="en-US" dirty="0"/>
          </a:p>
          <a:p>
            <a:pPr>
              <a:spcAft>
                <a:spcPts val="600"/>
              </a:spcAft>
            </a:pPr>
            <a:r>
              <a:rPr lang="en-US" dirty="0"/>
              <a:t>Eleanor Roosevelt with the UDHR</a:t>
            </a:r>
          </a:p>
        </p:txBody>
      </p:sp>
    </p:spTree>
    <p:extLst>
      <p:ext uri="{BB962C8B-B14F-4D97-AF65-F5344CB8AC3E}">
        <p14:creationId xmlns:p14="http://schemas.microsoft.com/office/powerpoint/2010/main" val="1787176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DF8E-CD9C-43E6-8F60-5763E71D00DA}"/>
              </a:ext>
            </a:extLst>
          </p:cNvPr>
          <p:cNvSpPr>
            <a:spLocks noGrp="1"/>
          </p:cNvSpPr>
          <p:nvPr>
            <p:ph type="title"/>
          </p:nvPr>
        </p:nvSpPr>
        <p:spPr/>
        <p:txBody>
          <a:bodyPr/>
          <a:lstStyle/>
          <a:p>
            <a:r>
              <a:rPr lang="en-US" dirty="0"/>
              <a:t>Which of the rights you listed, are also mentioned in the UDHR?</a:t>
            </a:r>
          </a:p>
        </p:txBody>
      </p:sp>
      <p:pic>
        <p:nvPicPr>
          <p:cNvPr id="3" name="Picture 2">
            <a:extLst>
              <a:ext uri="{FF2B5EF4-FFF2-40B4-BE49-F238E27FC236}">
                <a16:creationId xmlns:a16="http://schemas.microsoft.com/office/drawing/2014/main" id="{EB164958-C32F-4B2E-83B4-BCF35575D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517" y="2173421"/>
            <a:ext cx="5798382" cy="427630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D14D02B-1935-45E1-81D6-D8CC3401108F}"/>
              </a:ext>
            </a:extLst>
          </p:cNvPr>
          <p:cNvSpPr txBox="1"/>
          <p:nvPr/>
        </p:nvSpPr>
        <p:spPr>
          <a:xfrm>
            <a:off x="7751297" y="2880413"/>
            <a:ext cx="4054575" cy="2862322"/>
          </a:xfrm>
          <a:prstGeom prst="rect">
            <a:avLst/>
          </a:prstGeom>
          <a:noFill/>
        </p:spPr>
        <p:txBody>
          <a:bodyPr wrap="square" rtlCol="0">
            <a:spAutoFit/>
          </a:bodyPr>
          <a:lstStyle/>
          <a:p>
            <a:r>
              <a:rPr lang="en-US" b="1" dirty="0"/>
              <a:t>UN Photo</a:t>
            </a:r>
            <a:endParaRPr lang="en-US" dirty="0"/>
          </a:p>
          <a:p>
            <a:r>
              <a:rPr lang="en-US" dirty="0"/>
              <a:t>In 1950, on the second anniversary of the adoption of the Universal Declaration of Human Rights, students at the UN International Nursery School in New York viewed a poster of the historic document.</a:t>
            </a:r>
          </a:p>
          <a:p>
            <a:r>
              <a:rPr lang="en-US" dirty="0">
                <a:hlinkClick r:id="rId3"/>
              </a:rPr>
              <a:t>https://www.un.org/en/sections/universal-declaration/history-document/index.html</a:t>
            </a:r>
            <a:endParaRPr lang="en-US" dirty="0"/>
          </a:p>
        </p:txBody>
      </p:sp>
    </p:spTree>
    <p:extLst>
      <p:ext uri="{BB962C8B-B14F-4D97-AF65-F5344CB8AC3E}">
        <p14:creationId xmlns:p14="http://schemas.microsoft.com/office/powerpoint/2010/main" val="258977962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393</Words>
  <Application>Microsoft Office PowerPoint</Application>
  <PresentationFormat>Widescreen</PresentationFormat>
  <Paragraphs>32</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Trebuchet MS</vt:lpstr>
      <vt:lpstr>Wingdings</vt:lpstr>
      <vt:lpstr>Berlin</vt:lpstr>
      <vt:lpstr>What are Human Rights?</vt:lpstr>
      <vt:lpstr>Definitions</vt:lpstr>
      <vt:lpstr>Human Rights Video</vt:lpstr>
      <vt:lpstr>Let’s Discuss</vt:lpstr>
      <vt:lpstr>The Universal Declaration of Human Rights (UDHR)</vt:lpstr>
      <vt:lpstr>Which of the rights you listed, are also mentioned in the UDHR?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Human Rights?</dc:title>
  <dc:creator>Brittany Ellsworth</dc:creator>
  <cp:lastModifiedBy>Libby Robertson</cp:lastModifiedBy>
  <cp:revision>7</cp:revision>
  <dcterms:created xsi:type="dcterms:W3CDTF">2020-02-03T21:27:37Z</dcterms:created>
  <dcterms:modified xsi:type="dcterms:W3CDTF">2020-02-11T18:20:14Z</dcterms:modified>
</cp:coreProperties>
</file>