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5" r:id="rId5"/>
    <p:sldId id="276" r:id="rId6"/>
    <p:sldId id="277" r:id="rId7"/>
    <p:sldId id="278" r:id="rId8"/>
    <p:sldId id="279" r:id="rId9"/>
    <p:sldId id="280" r:id="rId10"/>
    <p:sldId id="281" r:id="rId11"/>
    <p:sldId id="282" r:id="rId12"/>
    <p:sldId id="303" r:id="rId13"/>
    <p:sldId id="283" r:id="rId14"/>
    <p:sldId id="284" r:id="rId15"/>
    <p:sldId id="285" r:id="rId16"/>
    <p:sldId id="286" r:id="rId17"/>
    <p:sldId id="287" r:id="rId18"/>
    <p:sldId id="302" r:id="rId19"/>
    <p:sldId id="288" r:id="rId20"/>
    <p:sldId id="289" r:id="rId21"/>
    <p:sldId id="290" r:id="rId22"/>
    <p:sldId id="301" r:id="rId23"/>
    <p:sldId id="291" r:id="rId24"/>
    <p:sldId id="292" r:id="rId25"/>
    <p:sldId id="293" r:id="rId26"/>
    <p:sldId id="300" r:id="rId27"/>
    <p:sldId id="294" r:id="rId28"/>
    <p:sldId id="295" r:id="rId29"/>
    <p:sldId id="274" r:id="rId30"/>
    <p:sldId id="259" r:id="rId31"/>
    <p:sldId id="260" r:id="rId32"/>
    <p:sldId id="261" r:id="rId33"/>
    <p:sldId id="299" r:id="rId34"/>
    <p:sldId id="262" r:id="rId35"/>
    <p:sldId id="263" r:id="rId36"/>
    <p:sldId id="298" r:id="rId37"/>
    <p:sldId id="264" r:id="rId38"/>
    <p:sldId id="297" r:id="rId39"/>
    <p:sldId id="265" r:id="rId40"/>
    <p:sldId id="266" r:id="rId41"/>
    <p:sldId id="267" r:id="rId42"/>
    <p:sldId id="268" r:id="rId43"/>
    <p:sldId id="269" r:id="rId44"/>
    <p:sldId id="270" r:id="rId45"/>
    <p:sldId id="271" r:id="rId46"/>
    <p:sldId id="272" r:id="rId47"/>
    <p:sldId id="273" r:id="rId48"/>
    <p:sldId id="296" r:id="rId49"/>
    <p:sldId id="3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5D2B57-671C-483F-828F-D1C7F30B1E27}"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10535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D2B57-671C-483F-828F-D1C7F30B1E27}"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302065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D2B57-671C-483F-828F-D1C7F30B1E27}"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172849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D2B57-671C-483F-828F-D1C7F30B1E27}"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61423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5D2B57-671C-483F-828F-D1C7F30B1E27}"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34716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5D2B57-671C-483F-828F-D1C7F30B1E27}"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43789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5D2B57-671C-483F-828F-D1C7F30B1E27}" type="datetimeFigureOut">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164337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5D2B57-671C-483F-828F-D1C7F30B1E27}"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360866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D2B57-671C-483F-828F-D1C7F30B1E27}"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357607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D2B57-671C-483F-828F-D1C7F30B1E27}"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17697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D2B57-671C-483F-828F-D1C7F30B1E27}"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538AC-D485-4C9E-91CC-AA32DDF138A9}" type="slidenum">
              <a:rPr lang="en-US" smtClean="0"/>
              <a:t>‹#›</a:t>
            </a:fld>
            <a:endParaRPr lang="en-US"/>
          </a:p>
        </p:txBody>
      </p:sp>
    </p:spTree>
    <p:extLst>
      <p:ext uri="{BB962C8B-B14F-4D97-AF65-F5344CB8AC3E}">
        <p14:creationId xmlns:p14="http://schemas.microsoft.com/office/powerpoint/2010/main" val="51390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D2B57-671C-483F-828F-D1C7F30B1E27}" type="datetimeFigureOut">
              <a:rPr lang="en-US" smtClean="0"/>
              <a:t>5/2/2018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538AC-D485-4C9E-91CC-AA32DDF138A9}" type="slidenum">
              <a:rPr lang="en-US" smtClean="0"/>
              <a:t>‹#›</a:t>
            </a:fld>
            <a:endParaRPr lang="en-US"/>
          </a:p>
        </p:txBody>
      </p:sp>
    </p:spTree>
    <p:extLst>
      <p:ext uri="{BB962C8B-B14F-4D97-AF65-F5344CB8AC3E}">
        <p14:creationId xmlns:p14="http://schemas.microsoft.com/office/powerpoint/2010/main" val="81064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Parallel Lives</a:t>
            </a:r>
            <a:endParaRPr lang="en-US" dirty="0"/>
          </a:p>
        </p:txBody>
      </p:sp>
      <p:sp>
        <p:nvSpPr>
          <p:cNvPr id="3" name="Subtitle 2"/>
          <p:cNvSpPr>
            <a:spLocks noGrp="1"/>
          </p:cNvSpPr>
          <p:nvPr>
            <p:ph type="subTitle" idx="1"/>
          </p:nvPr>
        </p:nvSpPr>
        <p:spPr/>
        <p:txBody>
          <a:bodyPr/>
          <a:lstStyle/>
          <a:p>
            <a:r>
              <a:rPr lang="en-US" dirty="0" smtClean="0"/>
              <a:t>Athenian Female vs Spartan Female</a:t>
            </a:r>
          </a:p>
          <a:p>
            <a:r>
              <a:rPr lang="en-US" dirty="0" smtClean="0"/>
              <a:t>http://www.ancientgreece.co.uk/dailylife/story/sto_set.html</a:t>
            </a:r>
            <a:endParaRPr lang="en-US" dirty="0"/>
          </a:p>
        </p:txBody>
      </p:sp>
    </p:spTree>
    <p:extLst>
      <p:ext uri="{BB962C8B-B14F-4D97-AF65-F5344CB8AC3E}">
        <p14:creationId xmlns:p14="http://schemas.microsoft.com/office/powerpoint/2010/main" val="1722637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071512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235925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788" y="365125"/>
            <a:ext cx="10981268" cy="6176963"/>
          </a:xfrm>
        </p:spPr>
      </p:pic>
    </p:spTree>
    <p:extLst>
      <p:ext uri="{BB962C8B-B14F-4D97-AF65-F5344CB8AC3E}">
        <p14:creationId xmlns:p14="http://schemas.microsoft.com/office/powerpoint/2010/main" val="2879076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455" y="0"/>
            <a:ext cx="9137802" cy="6853351"/>
          </a:xfrm>
        </p:spPr>
      </p:pic>
    </p:spTree>
    <p:extLst>
      <p:ext uri="{BB962C8B-B14F-4D97-AF65-F5344CB8AC3E}">
        <p14:creationId xmlns:p14="http://schemas.microsoft.com/office/powerpoint/2010/main" val="2269165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754" y="1"/>
            <a:ext cx="9144757" cy="6858568"/>
          </a:xfrm>
        </p:spPr>
      </p:pic>
    </p:spTree>
    <p:extLst>
      <p:ext uri="{BB962C8B-B14F-4D97-AF65-F5344CB8AC3E}">
        <p14:creationId xmlns:p14="http://schemas.microsoft.com/office/powerpoint/2010/main" val="3067677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6572" y="1"/>
            <a:ext cx="9144000" cy="6858000"/>
          </a:xfrm>
        </p:spPr>
      </p:pic>
    </p:spTree>
    <p:extLst>
      <p:ext uri="{BB962C8B-B14F-4D97-AF65-F5344CB8AC3E}">
        <p14:creationId xmlns:p14="http://schemas.microsoft.com/office/powerpoint/2010/main" val="3540472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723617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6267" y="0"/>
            <a:ext cx="9279466" cy="6959600"/>
          </a:xfrm>
        </p:spPr>
      </p:pic>
    </p:spTree>
    <p:extLst>
      <p:ext uri="{BB962C8B-B14F-4D97-AF65-F5344CB8AC3E}">
        <p14:creationId xmlns:p14="http://schemas.microsoft.com/office/powerpoint/2010/main" val="1717920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8267" y="365125"/>
            <a:ext cx="10955465" cy="6162449"/>
          </a:xfrm>
        </p:spPr>
      </p:pic>
    </p:spTree>
    <p:extLst>
      <p:ext uri="{BB962C8B-B14F-4D97-AF65-F5344CB8AC3E}">
        <p14:creationId xmlns:p14="http://schemas.microsoft.com/office/powerpoint/2010/main" val="943379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585" y="0"/>
            <a:ext cx="9166830" cy="6875122"/>
          </a:xfrm>
        </p:spPr>
      </p:pic>
    </p:spTree>
    <p:extLst>
      <p:ext uri="{BB962C8B-B14F-4D97-AF65-F5344CB8AC3E}">
        <p14:creationId xmlns:p14="http://schemas.microsoft.com/office/powerpoint/2010/main" val="220614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Life</a:t>
            </a:r>
            <a:endParaRPr lang="en-US" dirty="0"/>
          </a:p>
        </p:txBody>
      </p:sp>
      <p:graphicFrame>
        <p:nvGraphicFramePr>
          <p:cNvPr id="4" name="Content Placeholder 3"/>
          <p:cNvGraphicFramePr>
            <a:graphicFrameLocks noGrp="1"/>
          </p:cNvGraphicFramePr>
          <p:nvPr>
            <p:ph idx="1"/>
          </p:nvPr>
        </p:nvGraphicFramePr>
        <p:xfrm>
          <a:off x="838200" y="3589814"/>
          <a:ext cx="10515600" cy="822960"/>
        </p:xfrm>
        <a:graphic>
          <a:graphicData uri="http://schemas.openxmlformats.org/drawingml/2006/table">
            <a:tbl>
              <a:tblPr/>
              <a:tblGrid>
                <a:gridCol w="790575">
                  <a:extLst>
                    <a:ext uri="{9D8B030D-6E8A-4147-A177-3AD203B41FA5}">
                      <a16:colId xmlns:a16="http://schemas.microsoft.com/office/drawing/2014/main" val="20000"/>
                    </a:ext>
                  </a:extLst>
                </a:gridCol>
                <a:gridCol w="95250">
                  <a:extLst>
                    <a:ext uri="{9D8B030D-6E8A-4147-A177-3AD203B41FA5}">
                      <a16:colId xmlns:a16="http://schemas.microsoft.com/office/drawing/2014/main" val="20001"/>
                    </a:ext>
                  </a:extLst>
                </a:gridCol>
                <a:gridCol w="9629775">
                  <a:extLst>
                    <a:ext uri="{9D8B030D-6E8A-4147-A177-3AD203B41FA5}">
                      <a16:colId xmlns:a16="http://schemas.microsoft.com/office/drawing/2014/main" val="20002"/>
                    </a:ext>
                  </a:extLst>
                </a:gridCol>
              </a:tblGrid>
              <a:tr h="0">
                <a:tc>
                  <a:txBody>
                    <a:bodyPr/>
                    <a:lstStyle/>
                    <a:p>
                      <a:endParaRPr lang="en-US">
                        <a:solidFill>
                          <a:srgbClr val="FFFFFF"/>
                        </a:solidFill>
                        <a:effectLst/>
                        <a:latin typeface="helvetica" panose="020B0604020202020204" pitchFamily="34" charset="0"/>
                      </a:endParaRPr>
                    </a:p>
                  </a:txBody>
                  <a:tcPr marL="0" marR="0" marT="0" marB="0" anchor="ctr">
                    <a:lnL>
                      <a:noFill/>
                    </a:lnL>
                    <a:lnR>
                      <a:noFill/>
                    </a:lnR>
                    <a:lnT>
                      <a:noFill/>
                    </a:lnT>
                    <a:lnB>
                      <a:noFill/>
                    </a:lnB>
                  </a:tcPr>
                </a:tc>
                <a:tc>
                  <a:txBody>
                    <a:bodyPr/>
                    <a:lstStyle/>
                    <a:p>
                      <a:r>
                        <a:rPr lang="en-US">
                          <a:solidFill>
                            <a:srgbClr val="FFFFFF"/>
                          </a:solidFill>
                          <a:effectLst/>
                          <a:latin typeface="helvetica" panose="020B0604020202020204" pitchFamily="34" charset="0"/>
                        </a:rPr>
                        <a:t> </a:t>
                      </a:r>
                    </a:p>
                  </a:txBody>
                  <a:tcPr marL="0" marR="0" marT="0" marB="0" anchor="ctr">
                    <a:lnL>
                      <a:noFill/>
                    </a:lnL>
                    <a:lnR>
                      <a:noFill/>
                    </a:lnR>
                    <a:lnT>
                      <a:noFill/>
                    </a:lnT>
                    <a:lnB>
                      <a:noFill/>
                    </a:lnB>
                  </a:tcPr>
                </a:tc>
                <a:tc>
                  <a:txBody>
                    <a:bodyPr/>
                    <a:lstStyle/>
                    <a:p>
                      <a:r>
                        <a:rPr lang="en-US">
                          <a:solidFill>
                            <a:srgbClr val="FFFFFF"/>
                          </a:solidFill>
                          <a:effectLst/>
                          <a:latin typeface="helvetica" panose="020B0604020202020204" pitchFamily="34" charset="0"/>
                        </a:rPr>
                        <a:t>Life in ancient Greece was quite different for men and women. Whilst men were expected to take an active part in the public life of their city, women were expected to lead a private life as wives and mothers. Their lives were centred on the home.</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5198957"/>
              </p:ext>
            </p:extLst>
          </p:nvPr>
        </p:nvGraphicFramePr>
        <p:xfrm>
          <a:off x="838200" y="3178334"/>
          <a:ext cx="9484042" cy="1920240"/>
        </p:xfrm>
        <a:graphic>
          <a:graphicData uri="http://schemas.openxmlformats.org/drawingml/2006/table">
            <a:tbl>
              <a:tblPr/>
              <a:tblGrid>
                <a:gridCol w="4699068">
                  <a:extLst>
                    <a:ext uri="{9D8B030D-6E8A-4147-A177-3AD203B41FA5}">
                      <a16:colId xmlns:a16="http://schemas.microsoft.com/office/drawing/2014/main" val="20000"/>
                    </a:ext>
                  </a:extLst>
                </a:gridCol>
                <a:gridCol w="85906">
                  <a:extLst>
                    <a:ext uri="{9D8B030D-6E8A-4147-A177-3AD203B41FA5}">
                      <a16:colId xmlns:a16="http://schemas.microsoft.com/office/drawing/2014/main" val="20001"/>
                    </a:ext>
                  </a:extLst>
                </a:gridCol>
                <a:gridCol w="4699068">
                  <a:extLst>
                    <a:ext uri="{9D8B030D-6E8A-4147-A177-3AD203B41FA5}">
                      <a16:colId xmlns:a16="http://schemas.microsoft.com/office/drawing/2014/main" val="20002"/>
                    </a:ext>
                  </a:extLst>
                </a:gridCol>
              </a:tblGrid>
              <a:tr h="1630516">
                <a:tc>
                  <a:txBody>
                    <a:bodyPr/>
                    <a:lstStyle/>
                    <a:p>
                      <a:r>
                        <a:rPr lang="en-US">
                          <a:solidFill>
                            <a:srgbClr val="FFFFFF"/>
                          </a:solidFill>
                          <a:effectLst/>
                          <a:latin typeface="helvetica" panose="020B0604020202020204" pitchFamily="34" charset="0"/>
                        </a:rPr>
                        <a:t>However, daily life in Sparta was rather different from most other city-states. Here women led more active lives, as this would improve their physical strength and their ability to have healthy babies. Sparta also had slaves but these belonged to the city as a whole, rather than to individual families.</a:t>
                      </a:r>
                    </a:p>
                  </a:txBody>
                  <a:tcPr marL="0" marR="0" marT="0" marB="0" anchor="ctr">
                    <a:lnL>
                      <a:noFill/>
                    </a:lnL>
                    <a:lnR>
                      <a:noFill/>
                    </a:lnR>
                    <a:lnT>
                      <a:noFill/>
                    </a:lnT>
                    <a:lnB>
                      <a:noFill/>
                    </a:lnB>
                  </a:tcPr>
                </a:tc>
                <a:tc>
                  <a:txBody>
                    <a:bodyPr/>
                    <a:lstStyle/>
                    <a:p>
                      <a:r>
                        <a:rPr lang="en-US">
                          <a:solidFill>
                            <a:srgbClr val="FFFFFF"/>
                          </a:solidFill>
                          <a:effectLst/>
                          <a:latin typeface="helvetica" panose="020B0604020202020204" pitchFamily="34" charset="0"/>
                        </a:rPr>
                        <a:t> </a:t>
                      </a:r>
                    </a:p>
                  </a:txBody>
                  <a:tcPr marL="0" marR="0" marT="0" marB="0" anchor="ctr">
                    <a:lnL>
                      <a:noFill/>
                    </a:lnL>
                    <a:lnR>
                      <a:noFill/>
                    </a:lnR>
                    <a:lnT>
                      <a:noFill/>
                    </a:lnT>
                    <a:lnB>
                      <a:noFill/>
                    </a:lnB>
                  </a:tcPr>
                </a:tc>
                <a:tc>
                  <a:txBody>
                    <a:bodyPr/>
                    <a:lstStyle/>
                    <a:p>
                      <a:endParaRPr lang="en-US" dirty="0">
                        <a:solidFill>
                          <a:srgbClr val="FFFFFF"/>
                        </a:solidFill>
                        <a:effectLst/>
                        <a:latin typeface="helvetica"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1"/>
          <p:cNvSpPr>
            <a:spLocks noChangeArrowheads="1"/>
          </p:cNvSpPr>
          <p:nvPr/>
        </p:nvSpPr>
        <p:spPr bwMode="auto">
          <a:xfrm>
            <a:off x="4108361" y="844535"/>
            <a:ext cx="7725830"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FFFFFF"/>
                </a:solidFill>
                <a:effectLst/>
                <a:latin typeface="helvetica" panose="020B0604020202020204" pitchFamily="34" charset="0"/>
              </a:rPr>
              <a:t>Daily Life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endParaRPr kumimoji="0" lang="en-US" altLang="en-US" sz="8400" b="0" i="0" u="none" strike="noStrike" cap="none" normalizeH="0" baseline="0" dirty="0" smtClean="0">
              <a:ln>
                <a:noFill/>
              </a:ln>
              <a:solidFill>
                <a:schemeClr val="tx1"/>
              </a:solidFill>
              <a:effectLst/>
            </a:endParaRPr>
          </a:p>
          <a:p>
            <a:pPr lvl="0"/>
            <a:r>
              <a:rPr lang="en-US" sz="3200" dirty="0" smtClean="0"/>
              <a:t>Life </a:t>
            </a:r>
            <a:r>
              <a:rPr lang="en-US" sz="3200" dirty="0"/>
              <a:t>in ancient Greece was quite different for men and women. Whilst men were expected to take an active part in the public life of their city, women were expected to lead a private life as wives and mothers. Their lives were </a:t>
            </a:r>
            <a:r>
              <a:rPr lang="en-US" sz="3200" dirty="0" smtClean="0"/>
              <a:t>centered </a:t>
            </a:r>
            <a:r>
              <a:rPr lang="en-US" sz="3200" dirty="0"/>
              <a:t>on the home</a:t>
            </a:r>
            <a:r>
              <a:rPr lang="en-US" sz="3200" dirty="0" smtClean="0"/>
              <a:t>.</a:t>
            </a:r>
            <a:r>
              <a:rPr kumimoji="0" lang="en-US" altLang="en-US" sz="1800" b="0" i="0" u="none" strike="noStrike" cap="none" normalizeH="0" baseline="0" dirty="0" smtClean="0">
                <a:ln>
                  <a:noFill/>
                </a:ln>
                <a:solidFill>
                  <a:srgbClr val="FFFFFF"/>
                </a:solidFill>
                <a:effectLst/>
                <a:latin typeface="helvetica" panose="020B0604020202020204" pitchFamily="34" charset="0"/>
              </a:rPr>
              <a:t>. Families of reasonable wealth would have slaves to carry out the household chores, to go shopping at the market and even to help bring up children. </a:t>
            </a:r>
            <a:endParaRPr kumimoji="0" lang="en-US" altLang="en-US" sz="8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FFFFFF"/>
                </a:solidFill>
                <a:effectLst/>
                <a:latin typeface="helvetica" panose="020B0604020202020204" pitchFamily="34" charset="0"/>
              </a:rPr>
              <a:t>A lot of our information on daily life comes from pottery, and in particular from the scenes painted on pots to decorate them.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www.ancientgreece.co.uk/dailylife/images/grinding_fl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2957513"/>
            <a:ext cx="713021" cy="13304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ancientgreece.co.uk/dailylife/images/running_gi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6" y="3506788"/>
            <a:ext cx="970740" cy="132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31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690195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585" y="0"/>
            <a:ext cx="9166830" cy="6875122"/>
          </a:xfrm>
        </p:spPr>
      </p:pic>
    </p:spTree>
    <p:extLst>
      <p:ext uri="{BB962C8B-B14F-4D97-AF65-F5344CB8AC3E}">
        <p14:creationId xmlns:p14="http://schemas.microsoft.com/office/powerpoint/2010/main" val="2733921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3449" y="365125"/>
            <a:ext cx="11265102" cy="6336620"/>
          </a:xfrm>
        </p:spPr>
      </p:pic>
    </p:spTree>
    <p:extLst>
      <p:ext uri="{BB962C8B-B14F-4D97-AF65-F5344CB8AC3E}">
        <p14:creationId xmlns:p14="http://schemas.microsoft.com/office/powerpoint/2010/main" val="2362367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5327" y="0"/>
            <a:ext cx="9181345" cy="6886008"/>
          </a:xfrm>
        </p:spPr>
      </p:pic>
    </p:spTree>
    <p:extLst>
      <p:ext uri="{BB962C8B-B14F-4D97-AF65-F5344CB8AC3E}">
        <p14:creationId xmlns:p14="http://schemas.microsoft.com/office/powerpoint/2010/main" val="3412535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195586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348" y="0"/>
            <a:ext cx="9179304" cy="6884478"/>
          </a:xfrm>
        </p:spPr>
      </p:pic>
    </p:spTree>
    <p:extLst>
      <p:ext uri="{BB962C8B-B14F-4D97-AF65-F5344CB8AC3E}">
        <p14:creationId xmlns:p14="http://schemas.microsoft.com/office/powerpoint/2010/main" val="3980860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614" y="0"/>
            <a:ext cx="11832772" cy="6655934"/>
          </a:xfrm>
        </p:spPr>
      </p:pic>
    </p:spTree>
    <p:extLst>
      <p:ext uri="{BB962C8B-B14F-4D97-AF65-F5344CB8AC3E}">
        <p14:creationId xmlns:p14="http://schemas.microsoft.com/office/powerpoint/2010/main" val="1161607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396" y="-276906"/>
            <a:ext cx="9513208" cy="7134906"/>
          </a:xfrm>
        </p:spPr>
      </p:pic>
    </p:spTree>
    <p:extLst>
      <p:ext uri="{BB962C8B-B14F-4D97-AF65-F5344CB8AC3E}">
        <p14:creationId xmlns:p14="http://schemas.microsoft.com/office/powerpoint/2010/main" val="766104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4538" y="-59192"/>
            <a:ext cx="9222923" cy="6917192"/>
          </a:xfrm>
        </p:spPr>
      </p:pic>
    </p:spTree>
    <p:extLst>
      <p:ext uri="{BB962C8B-B14F-4D97-AF65-F5344CB8AC3E}">
        <p14:creationId xmlns:p14="http://schemas.microsoft.com/office/powerpoint/2010/main" val="15799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Spartan Female VS Athenian Female</a:t>
            </a:r>
            <a:endParaRPr lang="en-US" dirty="0"/>
          </a:p>
        </p:txBody>
      </p:sp>
      <p:sp>
        <p:nvSpPr>
          <p:cNvPr id="3" name="Content Placeholder 2"/>
          <p:cNvSpPr>
            <a:spLocks noGrp="1"/>
          </p:cNvSpPr>
          <p:nvPr>
            <p:ph idx="1"/>
          </p:nvPr>
        </p:nvSpPr>
        <p:spPr/>
        <p:txBody>
          <a:bodyPr/>
          <a:lstStyle/>
          <a:p>
            <a:r>
              <a:rPr lang="en-US" dirty="0" smtClean="0"/>
              <a:t>Please answer the questions in order as you read.</a:t>
            </a:r>
            <a:endParaRPr lang="en-US" dirty="0"/>
          </a:p>
        </p:txBody>
      </p:sp>
    </p:spTree>
    <p:extLst>
      <p:ext uri="{BB962C8B-B14F-4D97-AF65-F5344CB8AC3E}">
        <p14:creationId xmlns:p14="http://schemas.microsoft.com/office/powerpoint/2010/main" val="2514992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Life Continue</a:t>
            </a:r>
            <a:endParaRPr lang="en-US" dirty="0"/>
          </a:p>
        </p:txBody>
      </p:sp>
      <p:sp>
        <p:nvSpPr>
          <p:cNvPr id="3" name="Content Placeholder 2"/>
          <p:cNvSpPr>
            <a:spLocks noGrp="1"/>
          </p:cNvSpPr>
          <p:nvPr>
            <p:ph idx="1"/>
          </p:nvPr>
        </p:nvSpPr>
        <p:spPr/>
        <p:txBody>
          <a:bodyPr/>
          <a:lstStyle/>
          <a:p>
            <a:r>
              <a:rPr lang="en-US" dirty="0"/>
              <a:t>Slavery was a central feature of life in Greece. Families of reasonable wealth would have slaves to carry out the household chores, to go shopping at the market and even to help bring up children</a:t>
            </a:r>
            <a:r>
              <a:rPr lang="en-US" dirty="0" smtClean="0"/>
              <a:t>.</a:t>
            </a:r>
          </a:p>
          <a:p>
            <a:r>
              <a:rPr lang="en-US" dirty="0"/>
              <a:t>However, daily life in Sparta was rather different from most other city-states. Here women led more active lives, as this would improve their physical strength and their ability to have healthy babies. Sparta also had slaves but these belonged to the city as a whole, rather than to individual families</a:t>
            </a:r>
            <a:r>
              <a:rPr lang="en-US" dirty="0" smtClean="0"/>
              <a:t>.</a:t>
            </a:r>
          </a:p>
          <a:p>
            <a:r>
              <a:rPr lang="en-US" dirty="0"/>
              <a:t>A lot of our information on daily life comes from pottery, and in particular from the scenes painted on pots to decorate them.</a:t>
            </a:r>
          </a:p>
        </p:txBody>
      </p:sp>
    </p:spTree>
    <p:extLst>
      <p:ext uri="{BB962C8B-B14F-4D97-AF65-F5344CB8AC3E}">
        <p14:creationId xmlns:p14="http://schemas.microsoft.com/office/powerpoint/2010/main" val="2233692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100" y="-29794"/>
            <a:ext cx="9208394" cy="6906295"/>
          </a:xfrm>
        </p:spPr>
      </p:pic>
    </p:spTree>
    <p:extLst>
      <p:ext uri="{BB962C8B-B14F-4D97-AF65-F5344CB8AC3E}">
        <p14:creationId xmlns:p14="http://schemas.microsoft.com/office/powerpoint/2010/main" val="2616573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417" y="57944"/>
            <a:ext cx="9117169" cy="6837877"/>
          </a:xfrm>
        </p:spPr>
      </p:pic>
    </p:spTree>
    <p:extLst>
      <p:ext uri="{BB962C8B-B14F-4D97-AF65-F5344CB8AC3E}">
        <p14:creationId xmlns:p14="http://schemas.microsoft.com/office/powerpoint/2010/main" val="471629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786" y="29028"/>
            <a:ext cx="9194428" cy="6895821"/>
          </a:xfrm>
        </p:spPr>
      </p:pic>
    </p:spTree>
    <p:extLst>
      <p:ext uri="{BB962C8B-B14F-4D97-AF65-F5344CB8AC3E}">
        <p14:creationId xmlns:p14="http://schemas.microsoft.com/office/powerpoint/2010/main" val="866732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0185" y="365125"/>
            <a:ext cx="10671630" cy="6002792"/>
          </a:xfrm>
        </p:spPr>
      </p:pic>
    </p:spTree>
    <p:extLst>
      <p:ext uri="{BB962C8B-B14F-4D97-AF65-F5344CB8AC3E}">
        <p14:creationId xmlns:p14="http://schemas.microsoft.com/office/powerpoint/2010/main" val="151360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0801" y="0"/>
            <a:ext cx="9155791" cy="6866843"/>
          </a:xfrm>
        </p:spPr>
      </p:pic>
    </p:spTree>
    <p:extLst>
      <p:ext uri="{BB962C8B-B14F-4D97-AF65-F5344CB8AC3E}">
        <p14:creationId xmlns:p14="http://schemas.microsoft.com/office/powerpoint/2010/main" val="2642925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7611" y="0"/>
            <a:ext cx="9194428" cy="6895821"/>
          </a:xfrm>
        </p:spPr>
      </p:pic>
    </p:spTree>
    <p:extLst>
      <p:ext uri="{BB962C8B-B14F-4D97-AF65-F5344CB8AC3E}">
        <p14:creationId xmlns:p14="http://schemas.microsoft.com/office/powerpoint/2010/main" val="2676981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316" y="365125"/>
            <a:ext cx="11342512" cy="6380163"/>
          </a:xfrm>
        </p:spPr>
      </p:pic>
    </p:spTree>
    <p:extLst>
      <p:ext uri="{BB962C8B-B14F-4D97-AF65-F5344CB8AC3E}">
        <p14:creationId xmlns:p14="http://schemas.microsoft.com/office/powerpoint/2010/main" val="4083717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099" y="0"/>
            <a:ext cx="9137802" cy="6853352"/>
          </a:xfrm>
        </p:spPr>
      </p:pic>
    </p:spTree>
    <p:extLst>
      <p:ext uri="{BB962C8B-B14F-4D97-AF65-F5344CB8AC3E}">
        <p14:creationId xmlns:p14="http://schemas.microsoft.com/office/powerpoint/2010/main" val="3414005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500" y="365125"/>
            <a:ext cx="11124999" cy="6257812"/>
          </a:xfrm>
        </p:spPr>
      </p:pic>
    </p:spTree>
    <p:extLst>
      <p:ext uri="{BB962C8B-B14F-4D97-AF65-F5344CB8AC3E}">
        <p14:creationId xmlns:p14="http://schemas.microsoft.com/office/powerpoint/2010/main" val="2297715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813" y="0"/>
            <a:ext cx="9210373" cy="6907779"/>
          </a:xfrm>
        </p:spPr>
      </p:pic>
    </p:spTree>
    <p:extLst>
      <p:ext uri="{BB962C8B-B14F-4D97-AF65-F5344CB8AC3E}">
        <p14:creationId xmlns:p14="http://schemas.microsoft.com/office/powerpoint/2010/main" val="1274784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Spartan Male VS Athenian Male</a:t>
            </a:r>
            <a:endParaRPr lang="en-US" dirty="0"/>
          </a:p>
        </p:txBody>
      </p:sp>
      <p:sp>
        <p:nvSpPr>
          <p:cNvPr id="3" name="Content Placeholder 2"/>
          <p:cNvSpPr>
            <a:spLocks noGrp="1"/>
          </p:cNvSpPr>
          <p:nvPr>
            <p:ph idx="1"/>
          </p:nvPr>
        </p:nvSpPr>
        <p:spPr/>
        <p:txBody>
          <a:bodyPr/>
          <a:lstStyle/>
          <a:p>
            <a:r>
              <a:rPr lang="en-US" dirty="0" smtClean="0"/>
              <a:t>Please answer the questions in order.</a:t>
            </a:r>
            <a:endParaRPr lang="en-US" dirty="0"/>
          </a:p>
        </p:txBody>
      </p:sp>
    </p:spTree>
    <p:extLst>
      <p:ext uri="{BB962C8B-B14F-4D97-AF65-F5344CB8AC3E}">
        <p14:creationId xmlns:p14="http://schemas.microsoft.com/office/powerpoint/2010/main" val="3462704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1798" y="-17122"/>
            <a:ext cx="9166830" cy="6875122"/>
          </a:xfrm>
        </p:spPr>
      </p:pic>
    </p:spTree>
    <p:extLst>
      <p:ext uri="{BB962C8B-B14F-4D97-AF65-F5344CB8AC3E}">
        <p14:creationId xmlns:p14="http://schemas.microsoft.com/office/powerpoint/2010/main" val="2386511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070" y="0"/>
            <a:ext cx="9195859" cy="6896894"/>
          </a:xfrm>
        </p:spPr>
      </p:pic>
    </p:spTree>
    <p:extLst>
      <p:ext uri="{BB962C8B-B14F-4D97-AF65-F5344CB8AC3E}">
        <p14:creationId xmlns:p14="http://schemas.microsoft.com/office/powerpoint/2010/main" val="30777227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6313" y="0"/>
            <a:ext cx="9152316" cy="6864237"/>
          </a:xfrm>
        </p:spPr>
      </p:pic>
    </p:spTree>
    <p:extLst>
      <p:ext uri="{BB962C8B-B14F-4D97-AF65-F5344CB8AC3E}">
        <p14:creationId xmlns:p14="http://schemas.microsoft.com/office/powerpoint/2010/main" val="101242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842" y="0"/>
            <a:ext cx="9152316" cy="6864237"/>
          </a:xfrm>
        </p:spPr>
      </p:pic>
    </p:spTree>
    <p:extLst>
      <p:ext uri="{BB962C8B-B14F-4D97-AF65-F5344CB8AC3E}">
        <p14:creationId xmlns:p14="http://schemas.microsoft.com/office/powerpoint/2010/main" val="2231129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567" y="0"/>
            <a:ext cx="9164865" cy="6873649"/>
          </a:xfrm>
        </p:spPr>
      </p:pic>
    </p:spTree>
    <p:extLst>
      <p:ext uri="{BB962C8B-B14F-4D97-AF65-F5344CB8AC3E}">
        <p14:creationId xmlns:p14="http://schemas.microsoft.com/office/powerpoint/2010/main" val="2076891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920" y="13380"/>
            <a:ext cx="9126160" cy="6844620"/>
          </a:xfrm>
        </p:spPr>
      </p:pic>
    </p:spTree>
    <p:extLst>
      <p:ext uri="{BB962C8B-B14F-4D97-AF65-F5344CB8AC3E}">
        <p14:creationId xmlns:p14="http://schemas.microsoft.com/office/powerpoint/2010/main" val="41251003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5327" y="0"/>
            <a:ext cx="9181345" cy="6886008"/>
          </a:xfrm>
        </p:spPr>
      </p:pic>
    </p:spTree>
    <p:extLst>
      <p:ext uri="{BB962C8B-B14F-4D97-AF65-F5344CB8AC3E}">
        <p14:creationId xmlns:p14="http://schemas.microsoft.com/office/powerpoint/2010/main" val="4250944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842" y="0"/>
            <a:ext cx="9152316" cy="6864237"/>
          </a:xfrm>
        </p:spPr>
      </p:pic>
    </p:spTree>
    <p:extLst>
      <p:ext uri="{BB962C8B-B14F-4D97-AF65-F5344CB8AC3E}">
        <p14:creationId xmlns:p14="http://schemas.microsoft.com/office/powerpoint/2010/main" val="31185110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5366" y="365125"/>
            <a:ext cx="10981268" cy="6176963"/>
          </a:xfrm>
        </p:spPr>
      </p:pic>
    </p:spTree>
    <p:extLst>
      <p:ext uri="{BB962C8B-B14F-4D97-AF65-F5344CB8AC3E}">
        <p14:creationId xmlns:p14="http://schemas.microsoft.com/office/powerpoint/2010/main" val="11381453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838200" y="904796"/>
            <a:ext cx="2199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2012617" y="1917456"/>
            <a:ext cx="7773516" cy="4672029"/>
          </a:xfrm>
          <a:prstGeom prst="rect">
            <a:avLst/>
          </a:prstGeom>
        </p:spPr>
      </p:pic>
      <p:sp>
        <p:nvSpPr>
          <p:cNvPr id="9" name="TextBox 8"/>
          <p:cNvSpPr txBox="1"/>
          <p:nvPr/>
        </p:nvSpPr>
        <p:spPr>
          <a:xfrm>
            <a:off x="2699657" y="1393371"/>
            <a:ext cx="184731" cy="369332"/>
          </a:xfrm>
          <a:prstGeom prst="rect">
            <a:avLst/>
          </a:prstGeom>
          <a:noFill/>
        </p:spPr>
        <p:txBody>
          <a:bodyPr wrap="none" rtlCol="0">
            <a:spAutoFit/>
          </a:bodyPr>
          <a:lstStyle/>
          <a:p>
            <a:endParaRPr lang="en-US" dirty="0"/>
          </a:p>
        </p:txBody>
      </p:sp>
      <p:sp>
        <p:nvSpPr>
          <p:cNvPr id="10" name="Rectangle 4"/>
          <p:cNvSpPr>
            <a:spLocks noChangeArrowheads="1"/>
          </p:cNvSpPr>
          <p:nvPr/>
        </p:nvSpPr>
        <p:spPr bwMode="auto">
          <a:xfrm>
            <a:off x="246743" y="335409"/>
            <a:ext cx="1171302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How well do you understand the major differences between Athens and Sparta? Enter the various characteristics distinct </a:t>
            </a:r>
            <a:r>
              <a:rPr kumimoji="0" lang="en-US" altLang="ja-JP" sz="2000" b="0" i="0" u="none" strike="noStrike" cap="none" normalizeH="0" baseline="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to each </a:t>
            </a:r>
            <a:r>
              <a:rPr kumimoji="0" lang="en-US" altLang="ja-JP" sz="2000" b="0" i="0" u="none" strike="noStrike" cap="none" normalizeH="0" baseline="0" dirty="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people as well as the characteristics they shared into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Venn Diagram.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000000"/>
                </a:solidFill>
                <a:effectLst/>
                <a:latin typeface="Arial" panose="020B0604020202020204" pitchFamily="34" charset="0"/>
                <a:ea typeface="MS Mincho" panose="02020609040205080304" pitchFamily="49" charset="-128"/>
                <a:cs typeface="Arial" panose="020B0604020202020204" pitchFamily="34" charset="0"/>
              </a:rPr>
              <a:t> Remember that in a Venn Diagram the part of the circles that overlap in the middle are characteristics shared by both communities.</a:t>
            </a:r>
            <a:endParaRPr kumimoji="0" lang="en-US" altLang="ja-JP"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1990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462" y="0"/>
            <a:ext cx="9191022" cy="6893266"/>
          </a:xfrm>
        </p:spPr>
      </p:pic>
    </p:spTree>
    <p:extLst>
      <p:ext uri="{BB962C8B-B14F-4D97-AF65-F5344CB8AC3E}">
        <p14:creationId xmlns:p14="http://schemas.microsoft.com/office/powerpoint/2010/main" val="3574454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585" y="-17122"/>
            <a:ext cx="9166830" cy="6875122"/>
          </a:xfrm>
        </p:spPr>
      </p:pic>
    </p:spTree>
    <p:extLst>
      <p:ext uri="{BB962C8B-B14F-4D97-AF65-F5344CB8AC3E}">
        <p14:creationId xmlns:p14="http://schemas.microsoft.com/office/powerpoint/2010/main" val="3965628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585" y="0"/>
            <a:ext cx="9166830" cy="6875122"/>
          </a:xfrm>
        </p:spPr>
      </p:pic>
    </p:spTree>
    <p:extLst>
      <p:ext uri="{BB962C8B-B14F-4D97-AF65-F5344CB8AC3E}">
        <p14:creationId xmlns:p14="http://schemas.microsoft.com/office/powerpoint/2010/main" val="4236777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070" y="0"/>
            <a:ext cx="9195859" cy="6896894"/>
          </a:xfrm>
        </p:spPr>
      </p:pic>
    </p:spTree>
    <p:extLst>
      <p:ext uri="{BB962C8B-B14F-4D97-AF65-F5344CB8AC3E}">
        <p14:creationId xmlns:p14="http://schemas.microsoft.com/office/powerpoint/2010/main" val="1580589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842" y="0"/>
            <a:ext cx="9152316" cy="6864237"/>
          </a:xfrm>
        </p:spPr>
      </p:pic>
    </p:spTree>
    <p:extLst>
      <p:ext uri="{BB962C8B-B14F-4D97-AF65-F5344CB8AC3E}">
        <p14:creationId xmlns:p14="http://schemas.microsoft.com/office/powerpoint/2010/main" val="1726271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431</Words>
  <Application>Microsoft Office PowerPoint</Application>
  <PresentationFormat>Widescreen</PresentationFormat>
  <Paragraphs>24</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ＭＳ Ｐゴシック</vt:lpstr>
      <vt:lpstr>Arial</vt:lpstr>
      <vt:lpstr>Calibri</vt:lpstr>
      <vt:lpstr>Calibri Light</vt:lpstr>
      <vt:lpstr>helvetica</vt:lpstr>
      <vt:lpstr>MS Mincho</vt:lpstr>
      <vt:lpstr>Office Theme</vt:lpstr>
      <vt:lpstr>Parallel Lives</vt:lpstr>
      <vt:lpstr>Daily Life</vt:lpstr>
      <vt:lpstr>Daily Life Continue</vt:lpstr>
      <vt:lpstr>Spartan Male VS Athenian Male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Spartan Female VS Athenian Female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Company>Alpine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Lives</dc:title>
  <dc:creator>Libby Robertson</dc:creator>
  <cp:lastModifiedBy>Libby Robertson</cp:lastModifiedBy>
  <cp:revision>9</cp:revision>
  <dcterms:created xsi:type="dcterms:W3CDTF">2015-04-20T01:55:35Z</dcterms:created>
  <dcterms:modified xsi:type="dcterms:W3CDTF">2018-05-02T18:10:39Z</dcterms:modified>
</cp:coreProperties>
</file>