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AD022-FDBC-467D-ABB4-5B5D995AF45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319F6D-14AB-4381-BDE0-9189E2443E32}">
      <dgm:prSet/>
      <dgm:spPr/>
      <dgm:t>
        <a:bodyPr/>
        <a:lstStyle/>
        <a:p>
          <a:r>
            <a:rPr lang="en-US" b="1" u="sng" dirty="0"/>
            <a:t>Sweatshops</a:t>
          </a:r>
          <a:r>
            <a:rPr lang="en-US" dirty="0"/>
            <a:t>: a factory or workshop where workers are treated unfairly, for example having low wages, working long hours and in poor conditions</a:t>
          </a:r>
        </a:p>
      </dgm:t>
    </dgm:pt>
    <dgm:pt modelId="{C0524335-29E4-494B-B204-DFCE6C5B812B}" type="parTrans" cxnId="{5F9CAEFD-C966-4E56-9184-EE812AC14AD2}">
      <dgm:prSet/>
      <dgm:spPr/>
      <dgm:t>
        <a:bodyPr/>
        <a:lstStyle/>
        <a:p>
          <a:endParaRPr lang="en-US"/>
        </a:p>
      </dgm:t>
    </dgm:pt>
    <dgm:pt modelId="{A77EAB77-A5B8-465D-9396-B3F07F4A8AA7}" type="sibTrans" cxnId="{5F9CAEFD-C966-4E56-9184-EE812AC14AD2}">
      <dgm:prSet/>
      <dgm:spPr/>
      <dgm:t>
        <a:bodyPr/>
        <a:lstStyle/>
        <a:p>
          <a:endParaRPr lang="en-US"/>
        </a:p>
      </dgm:t>
    </dgm:pt>
    <dgm:pt modelId="{4E8D4CF5-1764-4F39-85AD-D480598A1274}">
      <dgm:prSet/>
      <dgm:spPr/>
      <dgm:t>
        <a:bodyPr/>
        <a:lstStyle/>
        <a:p>
          <a:r>
            <a:rPr lang="en-US" b="1" u="sng" dirty="0"/>
            <a:t>Cause</a:t>
          </a:r>
          <a:r>
            <a:rPr lang="en-US" dirty="0"/>
            <a:t>: the thing that makes other things happen, why</a:t>
          </a:r>
        </a:p>
      </dgm:t>
    </dgm:pt>
    <dgm:pt modelId="{70DDDD95-6B5C-45D6-AB7A-0ABF86C1947E}" type="parTrans" cxnId="{3C2DEF21-842E-4FE1-8EE4-EE6B6600ED0B}">
      <dgm:prSet/>
      <dgm:spPr/>
      <dgm:t>
        <a:bodyPr/>
        <a:lstStyle/>
        <a:p>
          <a:endParaRPr lang="en-US"/>
        </a:p>
      </dgm:t>
    </dgm:pt>
    <dgm:pt modelId="{A819F094-E1D5-4047-947C-EEA479A32666}" type="sibTrans" cxnId="{3C2DEF21-842E-4FE1-8EE4-EE6B6600ED0B}">
      <dgm:prSet/>
      <dgm:spPr/>
      <dgm:t>
        <a:bodyPr/>
        <a:lstStyle/>
        <a:p>
          <a:endParaRPr lang="en-US"/>
        </a:p>
      </dgm:t>
    </dgm:pt>
    <dgm:pt modelId="{E6BD233F-882B-4536-A53D-8CE0CED93E08}">
      <dgm:prSet/>
      <dgm:spPr/>
      <dgm:t>
        <a:bodyPr/>
        <a:lstStyle/>
        <a:p>
          <a:r>
            <a:rPr lang="en-US" b="1" u="sng" dirty="0"/>
            <a:t>Effects</a:t>
          </a:r>
          <a:r>
            <a:rPr lang="en-US" dirty="0"/>
            <a:t>: results, what happened</a:t>
          </a:r>
        </a:p>
      </dgm:t>
    </dgm:pt>
    <dgm:pt modelId="{D295CB3B-81CB-4A4D-B2FB-EFF77CF89E29}" type="parTrans" cxnId="{6DF9CE4C-5575-4EA6-BBED-3FD25EE22607}">
      <dgm:prSet/>
      <dgm:spPr/>
      <dgm:t>
        <a:bodyPr/>
        <a:lstStyle/>
        <a:p>
          <a:endParaRPr lang="en-US"/>
        </a:p>
      </dgm:t>
    </dgm:pt>
    <dgm:pt modelId="{38DA4121-679D-4A5B-BB05-31DF1B636B2E}" type="sibTrans" cxnId="{6DF9CE4C-5575-4EA6-BBED-3FD25EE22607}">
      <dgm:prSet/>
      <dgm:spPr/>
      <dgm:t>
        <a:bodyPr/>
        <a:lstStyle/>
        <a:p>
          <a:endParaRPr lang="en-US"/>
        </a:p>
      </dgm:t>
    </dgm:pt>
    <dgm:pt modelId="{5FB0988B-94FF-452C-BBAC-8BC23A98C831}" type="pres">
      <dgm:prSet presAssocID="{3B5AD022-FDBC-467D-ABB4-5B5D995AF4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2E6EE-D79E-49F7-941E-F4C80278F32E}" type="pres">
      <dgm:prSet presAssocID="{57319F6D-14AB-4381-BDE0-9189E2443E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4A87B-E2DF-47AC-8BF2-A97FCB2A37FC}" type="pres">
      <dgm:prSet presAssocID="{A77EAB77-A5B8-465D-9396-B3F07F4A8AA7}" presName="spacer" presStyleCnt="0"/>
      <dgm:spPr/>
    </dgm:pt>
    <dgm:pt modelId="{86AE5C1A-CA4C-492A-8BD7-E05A2391231C}" type="pres">
      <dgm:prSet presAssocID="{4E8D4CF5-1764-4F39-85AD-D480598A12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EBBE2-E538-4272-9771-12F0D3DA7F4F}" type="pres">
      <dgm:prSet presAssocID="{A819F094-E1D5-4047-947C-EEA479A32666}" presName="spacer" presStyleCnt="0"/>
      <dgm:spPr/>
    </dgm:pt>
    <dgm:pt modelId="{8ECD6328-690B-48C8-A6CF-D5B9AB778F9C}" type="pres">
      <dgm:prSet presAssocID="{E6BD233F-882B-4536-A53D-8CE0CED93E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6E4AC-9D7F-4031-95EA-E3B30BFC7A00}" type="presOf" srcId="{3B5AD022-FDBC-467D-ABB4-5B5D995AF451}" destId="{5FB0988B-94FF-452C-BBAC-8BC23A98C831}" srcOrd="0" destOrd="0" presId="urn:microsoft.com/office/officeart/2005/8/layout/vList2"/>
    <dgm:cxn modelId="{3C2DEF21-842E-4FE1-8EE4-EE6B6600ED0B}" srcId="{3B5AD022-FDBC-467D-ABB4-5B5D995AF451}" destId="{4E8D4CF5-1764-4F39-85AD-D480598A1274}" srcOrd="1" destOrd="0" parTransId="{70DDDD95-6B5C-45D6-AB7A-0ABF86C1947E}" sibTransId="{A819F094-E1D5-4047-947C-EEA479A32666}"/>
    <dgm:cxn modelId="{D40C76B1-840C-4C11-A8A0-8DF51EEF7AEB}" type="presOf" srcId="{E6BD233F-882B-4536-A53D-8CE0CED93E08}" destId="{8ECD6328-690B-48C8-A6CF-D5B9AB778F9C}" srcOrd="0" destOrd="0" presId="urn:microsoft.com/office/officeart/2005/8/layout/vList2"/>
    <dgm:cxn modelId="{1D5336D3-A822-483A-8BE3-CF0F93855E81}" type="presOf" srcId="{4E8D4CF5-1764-4F39-85AD-D480598A1274}" destId="{86AE5C1A-CA4C-492A-8BD7-E05A2391231C}" srcOrd="0" destOrd="0" presId="urn:microsoft.com/office/officeart/2005/8/layout/vList2"/>
    <dgm:cxn modelId="{5F9CAEFD-C966-4E56-9184-EE812AC14AD2}" srcId="{3B5AD022-FDBC-467D-ABB4-5B5D995AF451}" destId="{57319F6D-14AB-4381-BDE0-9189E2443E32}" srcOrd="0" destOrd="0" parTransId="{C0524335-29E4-494B-B204-DFCE6C5B812B}" sibTransId="{A77EAB77-A5B8-465D-9396-B3F07F4A8AA7}"/>
    <dgm:cxn modelId="{485CDE21-21BA-4804-90A4-079901FB286A}" type="presOf" srcId="{57319F6D-14AB-4381-BDE0-9189E2443E32}" destId="{09C2E6EE-D79E-49F7-941E-F4C80278F32E}" srcOrd="0" destOrd="0" presId="urn:microsoft.com/office/officeart/2005/8/layout/vList2"/>
    <dgm:cxn modelId="{6DF9CE4C-5575-4EA6-BBED-3FD25EE22607}" srcId="{3B5AD022-FDBC-467D-ABB4-5B5D995AF451}" destId="{E6BD233F-882B-4536-A53D-8CE0CED93E08}" srcOrd="2" destOrd="0" parTransId="{D295CB3B-81CB-4A4D-B2FB-EFF77CF89E29}" sibTransId="{38DA4121-679D-4A5B-BB05-31DF1B636B2E}"/>
    <dgm:cxn modelId="{F6896FCF-D27E-461E-98DE-696A82FE4CD8}" type="presParOf" srcId="{5FB0988B-94FF-452C-BBAC-8BC23A98C831}" destId="{09C2E6EE-D79E-49F7-941E-F4C80278F32E}" srcOrd="0" destOrd="0" presId="urn:microsoft.com/office/officeart/2005/8/layout/vList2"/>
    <dgm:cxn modelId="{45C01034-4D90-4D2A-9877-2F6769D69A62}" type="presParOf" srcId="{5FB0988B-94FF-452C-BBAC-8BC23A98C831}" destId="{E284A87B-E2DF-47AC-8BF2-A97FCB2A37FC}" srcOrd="1" destOrd="0" presId="urn:microsoft.com/office/officeart/2005/8/layout/vList2"/>
    <dgm:cxn modelId="{40B3CD0C-5A7F-460D-9D58-DE7A19E4EA23}" type="presParOf" srcId="{5FB0988B-94FF-452C-BBAC-8BC23A98C831}" destId="{86AE5C1A-CA4C-492A-8BD7-E05A2391231C}" srcOrd="2" destOrd="0" presId="urn:microsoft.com/office/officeart/2005/8/layout/vList2"/>
    <dgm:cxn modelId="{7A8080B2-4274-4284-97C5-882D6FBA5270}" type="presParOf" srcId="{5FB0988B-94FF-452C-BBAC-8BC23A98C831}" destId="{14AEBBE2-E538-4272-9771-12F0D3DA7F4F}" srcOrd="3" destOrd="0" presId="urn:microsoft.com/office/officeart/2005/8/layout/vList2"/>
    <dgm:cxn modelId="{6E2235F6-EE8C-4E07-8491-7F5E4AD8C00B}" type="presParOf" srcId="{5FB0988B-94FF-452C-BBAC-8BC23A98C831}" destId="{8ECD6328-690B-48C8-A6CF-D5B9AB778F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D3B1FF-BCB0-4BEB-9D3C-87C4020FD95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384BF629-AC3F-4856-B728-ED31F7C49AB9}">
      <dgm:prSet custT="1"/>
      <dgm:spPr/>
      <dgm:t>
        <a:bodyPr/>
        <a:lstStyle/>
        <a:p>
          <a:r>
            <a:rPr lang="en-US" sz="3000" b="1" dirty="0"/>
            <a:t>STAR</a:t>
          </a:r>
        </a:p>
      </dgm:t>
    </dgm:pt>
    <dgm:pt modelId="{5AA73E0B-AF2D-4987-83D9-D0D453077A63}" type="parTrans" cxnId="{A0EE7C6A-04C3-45F2-BC63-2382CDB092C9}">
      <dgm:prSet/>
      <dgm:spPr/>
      <dgm:t>
        <a:bodyPr/>
        <a:lstStyle/>
        <a:p>
          <a:endParaRPr lang="en-US"/>
        </a:p>
      </dgm:t>
    </dgm:pt>
    <dgm:pt modelId="{BDE6AC7C-CF8F-45AF-A371-ED644FFA5ABC}" type="sibTrans" cxnId="{A0EE7C6A-04C3-45F2-BC63-2382CDB092C9}">
      <dgm:prSet/>
      <dgm:spPr/>
      <dgm:t>
        <a:bodyPr/>
        <a:lstStyle/>
        <a:p>
          <a:endParaRPr lang="en-US"/>
        </a:p>
      </dgm:t>
    </dgm:pt>
    <dgm:pt modelId="{DD1254B5-201E-46A0-B770-68F536A249B2}">
      <dgm:prSet custT="1"/>
      <dgm:spPr/>
      <dgm:t>
        <a:bodyPr/>
        <a:lstStyle/>
        <a:p>
          <a:r>
            <a:rPr lang="en-US" sz="3000" dirty="0"/>
            <a:t>Place a star near the </a:t>
          </a:r>
          <a:r>
            <a:rPr lang="en-US" sz="3000" b="1" dirty="0"/>
            <a:t>ISSUES</a:t>
          </a:r>
        </a:p>
      </dgm:t>
    </dgm:pt>
    <dgm:pt modelId="{F2084850-E435-4832-B7B3-133AC38CF002}" type="parTrans" cxnId="{FDA59BE8-4366-4889-AC06-96B8DFF3202B}">
      <dgm:prSet/>
      <dgm:spPr/>
      <dgm:t>
        <a:bodyPr/>
        <a:lstStyle/>
        <a:p>
          <a:endParaRPr lang="en-US"/>
        </a:p>
      </dgm:t>
    </dgm:pt>
    <dgm:pt modelId="{111AE29D-F55F-4E48-A1F2-F245194462C7}" type="sibTrans" cxnId="{FDA59BE8-4366-4889-AC06-96B8DFF3202B}">
      <dgm:prSet/>
      <dgm:spPr/>
      <dgm:t>
        <a:bodyPr/>
        <a:lstStyle/>
        <a:p>
          <a:endParaRPr lang="en-US"/>
        </a:p>
      </dgm:t>
    </dgm:pt>
    <dgm:pt modelId="{AB5D90AC-4707-4E22-B779-95732F765F45}">
      <dgm:prSet custT="1"/>
      <dgm:spPr/>
      <dgm:t>
        <a:bodyPr/>
        <a:lstStyle/>
        <a:p>
          <a:r>
            <a:rPr lang="en-US" sz="3000" b="1" dirty="0"/>
            <a:t>UNDERLINE</a:t>
          </a:r>
        </a:p>
      </dgm:t>
    </dgm:pt>
    <dgm:pt modelId="{09ADAF9D-7B78-456E-9700-1B45CD5AD893}" type="parTrans" cxnId="{CB850F6D-9FE5-4236-A0B0-B4F9B9D34A70}">
      <dgm:prSet/>
      <dgm:spPr/>
      <dgm:t>
        <a:bodyPr/>
        <a:lstStyle/>
        <a:p>
          <a:endParaRPr lang="en-US"/>
        </a:p>
      </dgm:t>
    </dgm:pt>
    <dgm:pt modelId="{299FAD69-A26D-4CD2-BE78-7EAE483B0CCC}" type="sibTrans" cxnId="{CB850F6D-9FE5-4236-A0B0-B4F9B9D34A70}">
      <dgm:prSet/>
      <dgm:spPr/>
      <dgm:t>
        <a:bodyPr/>
        <a:lstStyle/>
        <a:p>
          <a:endParaRPr lang="en-US"/>
        </a:p>
      </dgm:t>
    </dgm:pt>
    <dgm:pt modelId="{DDB4E4E2-2B7C-4EC3-B0D4-3B320AD3EDE8}">
      <dgm:prSet custT="1"/>
      <dgm:spPr/>
      <dgm:t>
        <a:bodyPr/>
        <a:lstStyle/>
        <a:p>
          <a:r>
            <a:rPr lang="en-US" sz="3000" dirty="0"/>
            <a:t>Underline the </a:t>
          </a:r>
          <a:r>
            <a:rPr lang="en-US" sz="3000" b="1" dirty="0"/>
            <a:t>CAUSES</a:t>
          </a:r>
        </a:p>
      </dgm:t>
    </dgm:pt>
    <dgm:pt modelId="{170EE20F-28CF-407C-92D5-33BB3873ADA2}" type="parTrans" cxnId="{56CF7AB7-3C2B-4C3E-9A3A-8A96D87FC116}">
      <dgm:prSet/>
      <dgm:spPr/>
      <dgm:t>
        <a:bodyPr/>
        <a:lstStyle/>
        <a:p>
          <a:endParaRPr lang="en-US"/>
        </a:p>
      </dgm:t>
    </dgm:pt>
    <dgm:pt modelId="{5A3AB1F7-AAF3-468C-B993-38D0A1CFD7E9}" type="sibTrans" cxnId="{56CF7AB7-3C2B-4C3E-9A3A-8A96D87FC116}">
      <dgm:prSet/>
      <dgm:spPr/>
      <dgm:t>
        <a:bodyPr/>
        <a:lstStyle/>
        <a:p>
          <a:endParaRPr lang="en-US"/>
        </a:p>
      </dgm:t>
    </dgm:pt>
    <dgm:pt modelId="{5C54327F-68F7-4843-8C75-8F993203643F}">
      <dgm:prSet custT="1"/>
      <dgm:spPr/>
      <dgm:t>
        <a:bodyPr/>
        <a:lstStyle/>
        <a:p>
          <a:r>
            <a:rPr lang="en-US" sz="3000" b="1" dirty="0"/>
            <a:t>CIRCLE</a:t>
          </a:r>
        </a:p>
      </dgm:t>
    </dgm:pt>
    <dgm:pt modelId="{D863C1E6-9D01-44AF-A268-C3C22E0B8437}" type="parTrans" cxnId="{5F44DADA-80A0-4062-A375-C471E195221D}">
      <dgm:prSet/>
      <dgm:spPr/>
      <dgm:t>
        <a:bodyPr/>
        <a:lstStyle/>
        <a:p>
          <a:endParaRPr lang="en-US"/>
        </a:p>
      </dgm:t>
    </dgm:pt>
    <dgm:pt modelId="{813BCFD9-DFFE-4187-8EF6-E59870A645A4}" type="sibTrans" cxnId="{5F44DADA-80A0-4062-A375-C471E195221D}">
      <dgm:prSet/>
      <dgm:spPr/>
      <dgm:t>
        <a:bodyPr/>
        <a:lstStyle/>
        <a:p>
          <a:endParaRPr lang="en-US"/>
        </a:p>
      </dgm:t>
    </dgm:pt>
    <dgm:pt modelId="{268B743A-8AE1-4B16-9F71-E314D80A76D6}">
      <dgm:prSet custT="1"/>
      <dgm:spPr/>
      <dgm:t>
        <a:bodyPr/>
        <a:lstStyle/>
        <a:p>
          <a:r>
            <a:rPr lang="en-US" sz="3000" dirty="0"/>
            <a:t>Circle the </a:t>
          </a:r>
          <a:r>
            <a:rPr lang="en-US" sz="3000" b="1" dirty="0"/>
            <a:t>EFFECTS</a:t>
          </a:r>
        </a:p>
      </dgm:t>
    </dgm:pt>
    <dgm:pt modelId="{F46DBE4A-422B-478B-9C0E-3BBBE21F82CD}" type="parTrans" cxnId="{E5A789A0-ECC4-43AB-8603-7E4F0A324BEF}">
      <dgm:prSet/>
      <dgm:spPr/>
      <dgm:t>
        <a:bodyPr/>
        <a:lstStyle/>
        <a:p>
          <a:endParaRPr lang="en-US"/>
        </a:p>
      </dgm:t>
    </dgm:pt>
    <dgm:pt modelId="{2E3EE6E7-BE59-462A-9659-EDC315BC651B}" type="sibTrans" cxnId="{E5A789A0-ECC4-43AB-8603-7E4F0A324BEF}">
      <dgm:prSet/>
      <dgm:spPr/>
      <dgm:t>
        <a:bodyPr/>
        <a:lstStyle/>
        <a:p>
          <a:endParaRPr lang="en-US"/>
        </a:p>
      </dgm:t>
    </dgm:pt>
    <dgm:pt modelId="{C2AD548D-0F6A-4CD7-B542-A5F4660BC26E}" type="pres">
      <dgm:prSet presAssocID="{DED3B1FF-BCB0-4BEB-9D3C-87C4020FD95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3CBA7-74E8-4767-A712-94C851D49EE2}" type="pres">
      <dgm:prSet presAssocID="{384BF629-AC3F-4856-B728-ED31F7C49AB9}" presName="compNode" presStyleCnt="0"/>
      <dgm:spPr/>
    </dgm:pt>
    <dgm:pt modelId="{565705CF-49CE-4AB6-B710-BBB3CD980842}" type="pres">
      <dgm:prSet presAssocID="{384BF629-AC3F-4856-B728-ED31F7C49AB9}" presName="bgRect" presStyleLbl="bgShp" presStyleIdx="0" presStyleCnt="3"/>
      <dgm:spPr/>
    </dgm:pt>
    <dgm:pt modelId="{E0398193-DECB-4FE6-9652-463D27FD5246}" type="pres">
      <dgm:prSet presAssocID="{384BF629-AC3F-4856-B728-ED31F7C49AB9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ar"/>
        </a:ext>
      </dgm:extLst>
    </dgm:pt>
    <dgm:pt modelId="{3F3312D4-8B01-4CCB-BD01-E89E6F7B0F4F}" type="pres">
      <dgm:prSet presAssocID="{384BF629-AC3F-4856-B728-ED31F7C49AB9}" presName="spaceRect" presStyleCnt="0"/>
      <dgm:spPr/>
    </dgm:pt>
    <dgm:pt modelId="{72429C69-B243-4A49-9825-55A59CA4DD21}" type="pres">
      <dgm:prSet presAssocID="{384BF629-AC3F-4856-B728-ED31F7C49AB9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3B8366-3928-4E54-8CF1-677425160952}" type="pres">
      <dgm:prSet presAssocID="{384BF629-AC3F-4856-B728-ED31F7C49AB9}" presName="desTx" presStyleLbl="revTx" presStyleIdx="1" presStyleCnt="6">
        <dgm:presLayoutVars/>
      </dgm:prSet>
      <dgm:spPr/>
      <dgm:t>
        <a:bodyPr/>
        <a:lstStyle/>
        <a:p>
          <a:endParaRPr lang="en-US"/>
        </a:p>
      </dgm:t>
    </dgm:pt>
    <dgm:pt modelId="{22A59FBD-87CD-44C3-9092-A1C3FF1BD54C}" type="pres">
      <dgm:prSet presAssocID="{BDE6AC7C-CF8F-45AF-A371-ED644FFA5ABC}" presName="sibTrans" presStyleCnt="0"/>
      <dgm:spPr/>
    </dgm:pt>
    <dgm:pt modelId="{2CBC95C3-438C-47FD-9B60-1A2DA37B40F8}" type="pres">
      <dgm:prSet presAssocID="{AB5D90AC-4707-4E22-B779-95732F765F45}" presName="compNode" presStyleCnt="0"/>
      <dgm:spPr/>
    </dgm:pt>
    <dgm:pt modelId="{E27B2A34-A2B8-4EB0-A30C-1CCE75463BF5}" type="pres">
      <dgm:prSet presAssocID="{AB5D90AC-4707-4E22-B779-95732F765F45}" presName="bgRect" presStyleLbl="bgShp" presStyleIdx="1" presStyleCnt="3"/>
      <dgm:spPr/>
    </dgm:pt>
    <dgm:pt modelId="{DCD291CD-1478-4285-9610-806A973E6EC9}" type="pres">
      <dgm:prSet presAssocID="{AB5D90AC-4707-4E22-B779-95732F765F4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8E3A1E78-C63E-4BF2-B7A3-025BDABBB5BE}" type="pres">
      <dgm:prSet presAssocID="{AB5D90AC-4707-4E22-B779-95732F765F45}" presName="spaceRect" presStyleCnt="0"/>
      <dgm:spPr/>
    </dgm:pt>
    <dgm:pt modelId="{79CF7879-D611-4444-B141-4EDE7C02A618}" type="pres">
      <dgm:prSet presAssocID="{AB5D90AC-4707-4E22-B779-95732F765F45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D4D5321-FB9D-4163-9FE6-B01E0181C02B}" type="pres">
      <dgm:prSet presAssocID="{AB5D90AC-4707-4E22-B779-95732F765F45}" presName="desTx" presStyleLbl="revTx" presStyleIdx="3" presStyleCnt="6">
        <dgm:presLayoutVars/>
      </dgm:prSet>
      <dgm:spPr/>
      <dgm:t>
        <a:bodyPr/>
        <a:lstStyle/>
        <a:p>
          <a:endParaRPr lang="en-US"/>
        </a:p>
      </dgm:t>
    </dgm:pt>
    <dgm:pt modelId="{16189C9C-895D-4B6A-B889-E8B88E7F3FE2}" type="pres">
      <dgm:prSet presAssocID="{299FAD69-A26D-4CD2-BE78-7EAE483B0CCC}" presName="sibTrans" presStyleCnt="0"/>
      <dgm:spPr/>
    </dgm:pt>
    <dgm:pt modelId="{AE0779AB-E6A1-4182-B22C-90F49413F407}" type="pres">
      <dgm:prSet presAssocID="{5C54327F-68F7-4843-8C75-8F993203643F}" presName="compNode" presStyleCnt="0"/>
      <dgm:spPr/>
    </dgm:pt>
    <dgm:pt modelId="{B828D0EB-889C-4634-966F-F2765867C327}" type="pres">
      <dgm:prSet presAssocID="{5C54327F-68F7-4843-8C75-8F993203643F}" presName="bgRect" presStyleLbl="bgShp" presStyleIdx="2" presStyleCnt="3"/>
      <dgm:spPr/>
    </dgm:pt>
    <dgm:pt modelId="{C935DB2B-0E50-419D-873D-756239F2E323}" type="pres">
      <dgm:prSet presAssocID="{5C54327F-68F7-4843-8C75-8F993203643F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900D2072-A64C-4A57-A008-A14794ACB86D}" type="pres">
      <dgm:prSet presAssocID="{5C54327F-68F7-4843-8C75-8F993203643F}" presName="spaceRect" presStyleCnt="0"/>
      <dgm:spPr/>
    </dgm:pt>
    <dgm:pt modelId="{C7BE9380-D7CF-4D01-99CD-BEFA7FCDE0D5}" type="pres">
      <dgm:prSet presAssocID="{5C54327F-68F7-4843-8C75-8F993203643F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78A7DC0-939D-4078-98A2-EBE82413447B}" type="pres">
      <dgm:prSet presAssocID="{5C54327F-68F7-4843-8C75-8F993203643F}" presName="desTx" presStyleLbl="revTx" presStyleIdx="5" presStyleCnt="6">
        <dgm:presLayoutVars/>
      </dgm:prSet>
      <dgm:spPr/>
      <dgm:t>
        <a:bodyPr/>
        <a:lstStyle/>
        <a:p>
          <a:endParaRPr lang="en-US"/>
        </a:p>
      </dgm:t>
    </dgm:pt>
  </dgm:ptLst>
  <dgm:cxnLst>
    <dgm:cxn modelId="{5D021562-6931-4D80-92BF-DE63EA9469D3}" type="presOf" srcId="{DED3B1FF-BCB0-4BEB-9D3C-87C4020FD950}" destId="{C2AD548D-0F6A-4CD7-B542-A5F4660BC26E}" srcOrd="0" destOrd="0" presId="urn:microsoft.com/office/officeart/2018/2/layout/IconVerticalSolidList"/>
    <dgm:cxn modelId="{E5A789A0-ECC4-43AB-8603-7E4F0A324BEF}" srcId="{5C54327F-68F7-4843-8C75-8F993203643F}" destId="{268B743A-8AE1-4B16-9F71-E314D80A76D6}" srcOrd="0" destOrd="0" parTransId="{F46DBE4A-422B-478B-9C0E-3BBBE21F82CD}" sibTransId="{2E3EE6E7-BE59-462A-9659-EDC315BC651B}"/>
    <dgm:cxn modelId="{56CF7AB7-3C2B-4C3E-9A3A-8A96D87FC116}" srcId="{AB5D90AC-4707-4E22-B779-95732F765F45}" destId="{DDB4E4E2-2B7C-4EC3-B0D4-3B320AD3EDE8}" srcOrd="0" destOrd="0" parTransId="{170EE20F-28CF-407C-92D5-33BB3873ADA2}" sibTransId="{5A3AB1F7-AAF3-468C-B993-38D0A1CFD7E9}"/>
    <dgm:cxn modelId="{DB853C82-F8AC-4A98-900A-4BBFFA4C57B2}" type="presOf" srcId="{384BF629-AC3F-4856-B728-ED31F7C49AB9}" destId="{72429C69-B243-4A49-9825-55A59CA4DD21}" srcOrd="0" destOrd="0" presId="urn:microsoft.com/office/officeart/2018/2/layout/IconVerticalSolidList"/>
    <dgm:cxn modelId="{FDA59BE8-4366-4889-AC06-96B8DFF3202B}" srcId="{384BF629-AC3F-4856-B728-ED31F7C49AB9}" destId="{DD1254B5-201E-46A0-B770-68F536A249B2}" srcOrd="0" destOrd="0" parTransId="{F2084850-E435-4832-B7B3-133AC38CF002}" sibTransId="{111AE29D-F55F-4E48-A1F2-F245194462C7}"/>
    <dgm:cxn modelId="{5F44DADA-80A0-4062-A375-C471E195221D}" srcId="{DED3B1FF-BCB0-4BEB-9D3C-87C4020FD950}" destId="{5C54327F-68F7-4843-8C75-8F993203643F}" srcOrd="2" destOrd="0" parTransId="{D863C1E6-9D01-44AF-A268-C3C22E0B8437}" sibTransId="{813BCFD9-DFFE-4187-8EF6-E59870A645A4}"/>
    <dgm:cxn modelId="{D84A7D84-A15F-428A-B3C5-BB1BC536F762}" type="presOf" srcId="{AB5D90AC-4707-4E22-B779-95732F765F45}" destId="{79CF7879-D611-4444-B141-4EDE7C02A618}" srcOrd="0" destOrd="0" presId="urn:microsoft.com/office/officeart/2018/2/layout/IconVerticalSolidList"/>
    <dgm:cxn modelId="{12A9DE7E-DD9C-4EAA-99D2-048CFC3E707E}" type="presOf" srcId="{DDB4E4E2-2B7C-4EC3-B0D4-3B320AD3EDE8}" destId="{AD4D5321-FB9D-4163-9FE6-B01E0181C02B}" srcOrd="0" destOrd="0" presId="urn:microsoft.com/office/officeart/2018/2/layout/IconVerticalSolidList"/>
    <dgm:cxn modelId="{CB850F6D-9FE5-4236-A0B0-B4F9B9D34A70}" srcId="{DED3B1FF-BCB0-4BEB-9D3C-87C4020FD950}" destId="{AB5D90AC-4707-4E22-B779-95732F765F45}" srcOrd="1" destOrd="0" parTransId="{09ADAF9D-7B78-456E-9700-1B45CD5AD893}" sibTransId="{299FAD69-A26D-4CD2-BE78-7EAE483B0CCC}"/>
    <dgm:cxn modelId="{968E4A81-F0E7-4981-AA81-6492BFEAB958}" type="presOf" srcId="{268B743A-8AE1-4B16-9F71-E314D80A76D6}" destId="{278A7DC0-939D-4078-98A2-EBE82413447B}" srcOrd="0" destOrd="0" presId="urn:microsoft.com/office/officeart/2018/2/layout/IconVerticalSolidList"/>
    <dgm:cxn modelId="{7137C798-51F9-4EB0-86EA-D0AA709D75AC}" type="presOf" srcId="{5C54327F-68F7-4843-8C75-8F993203643F}" destId="{C7BE9380-D7CF-4D01-99CD-BEFA7FCDE0D5}" srcOrd="0" destOrd="0" presId="urn:microsoft.com/office/officeart/2018/2/layout/IconVerticalSolidList"/>
    <dgm:cxn modelId="{A0EE7C6A-04C3-45F2-BC63-2382CDB092C9}" srcId="{DED3B1FF-BCB0-4BEB-9D3C-87C4020FD950}" destId="{384BF629-AC3F-4856-B728-ED31F7C49AB9}" srcOrd="0" destOrd="0" parTransId="{5AA73E0B-AF2D-4987-83D9-D0D453077A63}" sibTransId="{BDE6AC7C-CF8F-45AF-A371-ED644FFA5ABC}"/>
    <dgm:cxn modelId="{19BE6EA5-7D67-4A1F-8638-FE89C3344726}" type="presOf" srcId="{DD1254B5-201E-46A0-B770-68F536A249B2}" destId="{803B8366-3928-4E54-8CF1-677425160952}" srcOrd="0" destOrd="0" presId="urn:microsoft.com/office/officeart/2018/2/layout/IconVerticalSolidList"/>
    <dgm:cxn modelId="{430EC7B1-2697-41EF-8D78-FE7B951CF177}" type="presParOf" srcId="{C2AD548D-0F6A-4CD7-B542-A5F4660BC26E}" destId="{7533CBA7-74E8-4767-A712-94C851D49EE2}" srcOrd="0" destOrd="0" presId="urn:microsoft.com/office/officeart/2018/2/layout/IconVerticalSolidList"/>
    <dgm:cxn modelId="{0D878237-CBFF-48BC-BAD9-82E29188CC0C}" type="presParOf" srcId="{7533CBA7-74E8-4767-A712-94C851D49EE2}" destId="{565705CF-49CE-4AB6-B710-BBB3CD980842}" srcOrd="0" destOrd="0" presId="urn:microsoft.com/office/officeart/2018/2/layout/IconVerticalSolidList"/>
    <dgm:cxn modelId="{29332894-091E-4E0D-B6F7-116253E229BA}" type="presParOf" srcId="{7533CBA7-74E8-4767-A712-94C851D49EE2}" destId="{E0398193-DECB-4FE6-9652-463D27FD5246}" srcOrd="1" destOrd="0" presId="urn:microsoft.com/office/officeart/2018/2/layout/IconVerticalSolidList"/>
    <dgm:cxn modelId="{0A91D028-1E05-41EC-8ECC-65C4E3AFE107}" type="presParOf" srcId="{7533CBA7-74E8-4767-A712-94C851D49EE2}" destId="{3F3312D4-8B01-4CCB-BD01-E89E6F7B0F4F}" srcOrd="2" destOrd="0" presId="urn:microsoft.com/office/officeart/2018/2/layout/IconVerticalSolidList"/>
    <dgm:cxn modelId="{0583F0EE-C981-49D9-A6D9-1C6B06DD5312}" type="presParOf" srcId="{7533CBA7-74E8-4767-A712-94C851D49EE2}" destId="{72429C69-B243-4A49-9825-55A59CA4DD21}" srcOrd="3" destOrd="0" presId="urn:microsoft.com/office/officeart/2018/2/layout/IconVerticalSolidList"/>
    <dgm:cxn modelId="{21C4E9B8-378C-4EFE-AC55-F358E3877BD8}" type="presParOf" srcId="{7533CBA7-74E8-4767-A712-94C851D49EE2}" destId="{803B8366-3928-4E54-8CF1-677425160952}" srcOrd="4" destOrd="0" presId="urn:microsoft.com/office/officeart/2018/2/layout/IconVerticalSolidList"/>
    <dgm:cxn modelId="{EE5F5644-33E1-425F-BAB9-BAF5D4548770}" type="presParOf" srcId="{C2AD548D-0F6A-4CD7-B542-A5F4660BC26E}" destId="{22A59FBD-87CD-44C3-9092-A1C3FF1BD54C}" srcOrd="1" destOrd="0" presId="urn:microsoft.com/office/officeart/2018/2/layout/IconVerticalSolidList"/>
    <dgm:cxn modelId="{C7255F89-0C36-4AB2-ABF3-D176C9DB9EB7}" type="presParOf" srcId="{C2AD548D-0F6A-4CD7-B542-A5F4660BC26E}" destId="{2CBC95C3-438C-47FD-9B60-1A2DA37B40F8}" srcOrd="2" destOrd="0" presId="urn:microsoft.com/office/officeart/2018/2/layout/IconVerticalSolidList"/>
    <dgm:cxn modelId="{2BB7E791-1AE2-4726-A360-B6EC7E868278}" type="presParOf" srcId="{2CBC95C3-438C-47FD-9B60-1A2DA37B40F8}" destId="{E27B2A34-A2B8-4EB0-A30C-1CCE75463BF5}" srcOrd="0" destOrd="0" presId="urn:microsoft.com/office/officeart/2018/2/layout/IconVerticalSolidList"/>
    <dgm:cxn modelId="{9A1DE3FE-DE81-4E58-A805-51A1B3B868CE}" type="presParOf" srcId="{2CBC95C3-438C-47FD-9B60-1A2DA37B40F8}" destId="{DCD291CD-1478-4285-9610-806A973E6EC9}" srcOrd="1" destOrd="0" presId="urn:microsoft.com/office/officeart/2018/2/layout/IconVerticalSolidList"/>
    <dgm:cxn modelId="{2AEE1D2E-0209-4C12-A7FE-75110774FEEF}" type="presParOf" srcId="{2CBC95C3-438C-47FD-9B60-1A2DA37B40F8}" destId="{8E3A1E78-C63E-4BF2-B7A3-025BDABBB5BE}" srcOrd="2" destOrd="0" presId="urn:microsoft.com/office/officeart/2018/2/layout/IconVerticalSolidList"/>
    <dgm:cxn modelId="{72CC5413-C92F-4905-A715-C7848E595D75}" type="presParOf" srcId="{2CBC95C3-438C-47FD-9B60-1A2DA37B40F8}" destId="{79CF7879-D611-4444-B141-4EDE7C02A618}" srcOrd="3" destOrd="0" presId="urn:microsoft.com/office/officeart/2018/2/layout/IconVerticalSolidList"/>
    <dgm:cxn modelId="{73CD2EA0-99B0-4585-B33C-D0350AE8C5CC}" type="presParOf" srcId="{2CBC95C3-438C-47FD-9B60-1A2DA37B40F8}" destId="{AD4D5321-FB9D-4163-9FE6-B01E0181C02B}" srcOrd="4" destOrd="0" presId="urn:microsoft.com/office/officeart/2018/2/layout/IconVerticalSolidList"/>
    <dgm:cxn modelId="{64FE2798-18DE-474F-A03F-E1BBED142DE0}" type="presParOf" srcId="{C2AD548D-0F6A-4CD7-B542-A5F4660BC26E}" destId="{16189C9C-895D-4B6A-B889-E8B88E7F3FE2}" srcOrd="3" destOrd="0" presId="urn:microsoft.com/office/officeart/2018/2/layout/IconVerticalSolidList"/>
    <dgm:cxn modelId="{5A38C8DB-D23D-4BD6-AB65-D296E654B4AF}" type="presParOf" srcId="{C2AD548D-0F6A-4CD7-B542-A5F4660BC26E}" destId="{AE0779AB-E6A1-4182-B22C-90F49413F407}" srcOrd="4" destOrd="0" presId="urn:microsoft.com/office/officeart/2018/2/layout/IconVerticalSolidList"/>
    <dgm:cxn modelId="{867121C1-E8D9-49CC-8425-03E8D2F37A0E}" type="presParOf" srcId="{AE0779AB-E6A1-4182-B22C-90F49413F407}" destId="{B828D0EB-889C-4634-966F-F2765867C327}" srcOrd="0" destOrd="0" presId="urn:microsoft.com/office/officeart/2018/2/layout/IconVerticalSolidList"/>
    <dgm:cxn modelId="{ECCEE36C-2EF7-465D-B23F-2A3A5345A9FD}" type="presParOf" srcId="{AE0779AB-E6A1-4182-B22C-90F49413F407}" destId="{C935DB2B-0E50-419D-873D-756239F2E323}" srcOrd="1" destOrd="0" presId="urn:microsoft.com/office/officeart/2018/2/layout/IconVerticalSolidList"/>
    <dgm:cxn modelId="{4AA9E714-6CB3-480D-8E6C-ECEE456914DE}" type="presParOf" srcId="{AE0779AB-E6A1-4182-B22C-90F49413F407}" destId="{900D2072-A64C-4A57-A008-A14794ACB86D}" srcOrd="2" destOrd="0" presId="urn:microsoft.com/office/officeart/2018/2/layout/IconVerticalSolidList"/>
    <dgm:cxn modelId="{D8A0380E-96D1-4D21-AC32-53069D163306}" type="presParOf" srcId="{AE0779AB-E6A1-4182-B22C-90F49413F407}" destId="{C7BE9380-D7CF-4D01-99CD-BEFA7FCDE0D5}" srcOrd="3" destOrd="0" presId="urn:microsoft.com/office/officeart/2018/2/layout/IconVerticalSolidList"/>
    <dgm:cxn modelId="{9AFB4140-2CE8-4699-A62E-EB9C46A6D5E6}" type="presParOf" srcId="{AE0779AB-E6A1-4182-B22C-90F49413F407}" destId="{278A7DC0-939D-4078-98A2-EBE82413447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2E6EE-D79E-49F7-941E-F4C80278F32E}">
      <dsp:nvSpPr>
        <dsp:cNvPr id="0" name=""/>
        <dsp:cNvSpPr/>
      </dsp:nvSpPr>
      <dsp:spPr>
        <a:xfrm>
          <a:off x="0" y="103884"/>
          <a:ext cx="6832212" cy="16415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dirty="0"/>
            <a:t>Sweatshops</a:t>
          </a:r>
          <a:r>
            <a:rPr lang="en-US" sz="2300" kern="1200" dirty="0"/>
            <a:t>: a factory or workshop where workers are treated unfairly, for example having low wages, working long hours and in poor conditions</a:t>
          </a:r>
        </a:p>
      </dsp:txBody>
      <dsp:txXfrm>
        <a:off x="80132" y="184016"/>
        <a:ext cx="6671948" cy="1481245"/>
      </dsp:txXfrm>
    </dsp:sp>
    <dsp:sp modelId="{86AE5C1A-CA4C-492A-8BD7-E05A2391231C}">
      <dsp:nvSpPr>
        <dsp:cNvPr id="0" name=""/>
        <dsp:cNvSpPr/>
      </dsp:nvSpPr>
      <dsp:spPr>
        <a:xfrm>
          <a:off x="0" y="1811634"/>
          <a:ext cx="6832212" cy="1641509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dirty="0"/>
            <a:t>Cause</a:t>
          </a:r>
          <a:r>
            <a:rPr lang="en-US" sz="2300" kern="1200" dirty="0"/>
            <a:t>: the thing that makes other things happen, why</a:t>
          </a:r>
        </a:p>
      </dsp:txBody>
      <dsp:txXfrm>
        <a:off x="80132" y="1891766"/>
        <a:ext cx="6671948" cy="1481245"/>
      </dsp:txXfrm>
    </dsp:sp>
    <dsp:sp modelId="{8ECD6328-690B-48C8-A6CF-D5B9AB778F9C}">
      <dsp:nvSpPr>
        <dsp:cNvPr id="0" name=""/>
        <dsp:cNvSpPr/>
      </dsp:nvSpPr>
      <dsp:spPr>
        <a:xfrm>
          <a:off x="0" y="3519384"/>
          <a:ext cx="6832212" cy="1641509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dirty="0"/>
            <a:t>Effects</a:t>
          </a:r>
          <a:r>
            <a:rPr lang="en-US" sz="2300" kern="1200" dirty="0"/>
            <a:t>: results, what happened</a:t>
          </a:r>
        </a:p>
      </dsp:txBody>
      <dsp:txXfrm>
        <a:off x="80132" y="3599516"/>
        <a:ext cx="6671948" cy="1481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705CF-49CE-4AB6-B710-BBB3CD980842}">
      <dsp:nvSpPr>
        <dsp:cNvPr id="0" name=""/>
        <dsp:cNvSpPr/>
      </dsp:nvSpPr>
      <dsp:spPr>
        <a:xfrm>
          <a:off x="0" y="2229"/>
          <a:ext cx="8987404" cy="10427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98193-DECB-4FE6-9652-463D27FD5246}">
      <dsp:nvSpPr>
        <dsp:cNvPr id="0" name=""/>
        <dsp:cNvSpPr/>
      </dsp:nvSpPr>
      <dsp:spPr>
        <a:xfrm>
          <a:off x="315419" y="236839"/>
          <a:ext cx="573489" cy="57348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29C69-B243-4A49-9825-55A59CA4DD21}">
      <dsp:nvSpPr>
        <dsp:cNvPr id="0" name=""/>
        <dsp:cNvSpPr/>
      </dsp:nvSpPr>
      <dsp:spPr>
        <a:xfrm>
          <a:off x="1204328" y="2229"/>
          <a:ext cx="4044331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STAR</a:t>
          </a:r>
        </a:p>
      </dsp:txBody>
      <dsp:txXfrm>
        <a:off x="1204328" y="2229"/>
        <a:ext cx="4044331" cy="1042708"/>
      </dsp:txXfrm>
    </dsp:sp>
    <dsp:sp modelId="{803B8366-3928-4E54-8CF1-677425160952}">
      <dsp:nvSpPr>
        <dsp:cNvPr id="0" name=""/>
        <dsp:cNvSpPr/>
      </dsp:nvSpPr>
      <dsp:spPr>
        <a:xfrm>
          <a:off x="5248660" y="2229"/>
          <a:ext cx="3737566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Place a star near the </a:t>
          </a:r>
          <a:r>
            <a:rPr lang="en-US" sz="3000" b="1" kern="1200" dirty="0"/>
            <a:t>ISSUES</a:t>
          </a:r>
        </a:p>
      </dsp:txBody>
      <dsp:txXfrm>
        <a:off x="5248660" y="2229"/>
        <a:ext cx="3737566" cy="1042708"/>
      </dsp:txXfrm>
    </dsp:sp>
    <dsp:sp modelId="{E27B2A34-A2B8-4EB0-A30C-1CCE75463BF5}">
      <dsp:nvSpPr>
        <dsp:cNvPr id="0" name=""/>
        <dsp:cNvSpPr/>
      </dsp:nvSpPr>
      <dsp:spPr>
        <a:xfrm>
          <a:off x="0" y="1305616"/>
          <a:ext cx="8987404" cy="1042708"/>
        </a:xfrm>
        <a:prstGeom prst="roundRect">
          <a:avLst>
            <a:gd name="adj" fmla="val 10000"/>
          </a:avLst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291CD-1478-4285-9610-806A973E6EC9}">
      <dsp:nvSpPr>
        <dsp:cNvPr id="0" name=""/>
        <dsp:cNvSpPr/>
      </dsp:nvSpPr>
      <dsp:spPr>
        <a:xfrm>
          <a:off x="315419" y="1540225"/>
          <a:ext cx="573489" cy="5734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F7879-D611-4444-B141-4EDE7C02A618}">
      <dsp:nvSpPr>
        <dsp:cNvPr id="0" name=""/>
        <dsp:cNvSpPr/>
      </dsp:nvSpPr>
      <dsp:spPr>
        <a:xfrm>
          <a:off x="1204328" y="1305616"/>
          <a:ext cx="4044331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UNDERLINE</a:t>
          </a:r>
        </a:p>
      </dsp:txBody>
      <dsp:txXfrm>
        <a:off x="1204328" y="1305616"/>
        <a:ext cx="4044331" cy="1042708"/>
      </dsp:txXfrm>
    </dsp:sp>
    <dsp:sp modelId="{AD4D5321-FB9D-4163-9FE6-B01E0181C02B}">
      <dsp:nvSpPr>
        <dsp:cNvPr id="0" name=""/>
        <dsp:cNvSpPr/>
      </dsp:nvSpPr>
      <dsp:spPr>
        <a:xfrm>
          <a:off x="5248660" y="1305616"/>
          <a:ext cx="3737566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Underline the </a:t>
          </a:r>
          <a:r>
            <a:rPr lang="en-US" sz="3000" b="1" kern="1200" dirty="0"/>
            <a:t>CAUSES</a:t>
          </a:r>
        </a:p>
      </dsp:txBody>
      <dsp:txXfrm>
        <a:off x="5248660" y="1305616"/>
        <a:ext cx="3737566" cy="1042708"/>
      </dsp:txXfrm>
    </dsp:sp>
    <dsp:sp modelId="{B828D0EB-889C-4634-966F-F2765867C327}">
      <dsp:nvSpPr>
        <dsp:cNvPr id="0" name=""/>
        <dsp:cNvSpPr/>
      </dsp:nvSpPr>
      <dsp:spPr>
        <a:xfrm>
          <a:off x="0" y="2609002"/>
          <a:ext cx="8987404" cy="1042708"/>
        </a:xfrm>
        <a:prstGeom prst="roundRect">
          <a:avLst>
            <a:gd name="adj" fmla="val 1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5DB2B-0E50-419D-873D-756239F2E323}">
      <dsp:nvSpPr>
        <dsp:cNvPr id="0" name=""/>
        <dsp:cNvSpPr/>
      </dsp:nvSpPr>
      <dsp:spPr>
        <a:xfrm>
          <a:off x="315419" y="2843611"/>
          <a:ext cx="573489" cy="57348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E9380-D7CF-4D01-99CD-BEFA7FCDE0D5}">
      <dsp:nvSpPr>
        <dsp:cNvPr id="0" name=""/>
        <dsp:cNvSpPr/>
      </dsp:nvSpPr>
      <dsp:spPr>
        <a:xfrm>
          <a:off x="1204328" y="2609002"/>
          <a:ext cx="4044331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CIRCLE</a:t>
          </a:r>
        </a:p>
      </dsp:txBody>
      <dsp:txXfrm>
        <a:off x="1204328" y="2609002"/>
        <a:ext cx="4044331" cy="1042708"/>
      </dsp:txXfrm>
    </dsp:sp>
    <dsp:sp modelId="{278A7DC0-939D-4078-98A2-EBE82413447B}">
      <dsp:nvSpPr>
        <dsp:cNvPr id="0" name=""/>
        <dsp:cNvSpPr/>
      </dsp:nvSpPr>
      <dsp:spPr>
        <a:xfrm>
          <a:off x="5248660" y="2609002"/>
          <a:ext cx="3737566" cy="1042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353" tIns="110353" rIns="110353" bIns="110353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Circle the </a:t>
          </a:r>
          <a:r>
            <a:rPr lang="en-US" sz="3000" b="1" kern="1200" dirty="0"/>
            <a:t>EFFECTS</a:t>
          </a:r>
        </a:p>
      </dsp:txBody>
      <dsp:txXfrm>
        <a:off x="5248660" y="2609002"/>
        <a:ext cx="3737566" cy="1042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6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756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29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18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9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9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FBEE-B2EE-4E4B-8693-1A96BB429B8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8A7B96-DB70-4BBC-A3CD-D6BEC5D30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4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W1mvcFuiT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RTy2ykKBxIY?feature=oembed" TargetMode="External"/><Relationship Id="rId4" Type="http://schemas.openxmlformats.org/officeDocument/2006/relationships/hyperlink" Target="https://youtu.be/RTy2ykKBxI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30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538CC2-AD77-4F73-8282-0FC84D06B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/>
            <a:r>
              <a:rPr lang="en-US" sz="7000" b="1" dirty="0">
                <a:solidFill>
                  <a:schemeClr val="accent1"/>
                </a:solidFill>
              </a:rPr>
              <a:t>SWEATSHOPS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9E99-4CF8-4991-8892-EA5817D35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HUMAN RIGHTS VIOLATION?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61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6E975A-74E8-4572-B44F-275C634A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Where was your clothing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636BA-9A48-4F0B-AC06-D25E0C412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30" y="1863184"/>
            <a:ext cx="7898758" cy="48212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u="sng" dirty="0">
                <a:solidFill>
                  <a:srgbClr val="FEFFFF"/>
                </a:solidFill>
              </a:rPr>
              <a:t>Instructions</a:t>
            </a:r>
            <a:r>
              <a:rPr lang="en-US" dirty="0">
                <a:solidFill>
                  <a:srgbClr val="FEFFFF"/>
                </a:solidFill>
              </a:rPr>
              <a:t>: Check the labels in your clothing or shoes to see which country they were made in.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solidFill>
                  <a:srgbClr val="FEFFFF"/>
                </a:solidFill>
              </a:rPr>
              <a:t>Questions to consider</a:t>
            </a:r>
            <a:r>
              <a:rPr lang="en-US" dirty="0">
                <a:solidFill>
                  <a:srgbClr val="FEFFFF"/>
                </a:solidFill>
              </a:rPr>
              <a:t>: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What do you notice about where the items are made?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Do you ever think about where your clothes are made? How about who is making your clothes?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What do you think about when you are buying clothes/items? Cost? Fashion?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Why do you think clothes sold in the United States are made in other countries?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 What are some possible pros and cons of getting clothing made internationally?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EFFFF"/>
                </a:solidFill>
              </a:rPr>
              <a:t>What kind of conditions do you think the people who produced the items work in?</a:t>
            </a:r>
          </a:p>
        </p:txBody>
      </p:sp>
      <p:pic>
        <p:nvPicPr>
          <p:cNvPr id="7" name="Graphic 6" descr="Hanger">
            <a:extLst>
              <a:ext uri="{FF2B5EF4-FFF2-40B4-BE49-F238E27FC236}">
                <a16:creationId xmlns:a16="http://schemas.microsoft.com/office/drawing/2014/main" id="{5C87873E-39CF-44E7-92BF-9FC1CE8C8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13057" y="2462282"/>
            <a:ext cx="3001931" cy="300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4DE74-E71C-4C93-8C50-AB7AE5DD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Definitions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09EFA6-174F-42A4-9AB1-BEC798D90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6079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73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7F82-B6E3-4993-AE71-AD382621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1280890"/>
          </a:xfrm>
        </p:spPr>
        <p:txBody>
          <a:bodyPr>
            <a:normAutofit/>
          </a:bodyPr>
          <a:lstStyle/>
          <a:p>
            <a:r>
              <a:rPr lang="en-US" dirty="0"/>
              <a:t>CBS News “Undercover in a Bangladesh clothing factory”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069AE-F329-4811-B244-0241CFE44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810" y="2020590"/>
            <a:ext cx="4253947" cy="71561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https://youtu.be/W1mvcFuiTts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011DE-6366-44F1-B573-CA08431A09D9}"/>
              </a:ext>
            </a:extLst>
          </p:cNvPr>
          <p:cNvSpPr txBox="1"/>
          <p:nvPr/>
        </p:nvSpPr>
        <p:spPr>
          <a:xfrm>
            <a:off x="7498587" y="3019940"/>
            <a:ext cx="43036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What are some issues existing in clothing factories?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Why are the working conditions so poor?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9EA86BB-9F5D-4416-AC80-11C562209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95" y="2651686"/>
            <a:ext cx="5697538" cy="341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28EF8F-F40A-4987-84D4-DB54596426D9}"/>
              </a:ext>
            </a:extLst>
          </p:cNvPr>
          <p:cNvSpPr txBox="1"/>
          <p:nvPr/>
        </p:nvSpPr>
        <p:spPr>
          <a:xfrm>
            <a:off x="3043200" y="6222993"/>
            <a:ext cx="3776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</a:rPr>
              <a:t>https://www.kalw.org/post/today-your-call-how-are-labor-conditions-global-economy-monitored#stream/0</a:t>
            </a:r>
          </a:p>
        </p:txBody>
      </p:sp>
    </p:spTree>
    <p:extLst>
      <p:ext uri="{BB962C8B-B14F-4D97-AF65-F5344CB8AC3E}">
        <p14:creationId xmlns:p14="http://schemas.microsoft.com/office/powerpoint/2010/main" val="161702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DD66-4AB3-40F6-BFBB-6DA5896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192" y="300552"/>
            <a:ext cx="10381956" cy="1280890"/>
          </a:xfrm>
        </p:spPr>
        <p:txBody>
          <a:bodyPr>
            <a:normAutofit/>
          </a:bodyPr>
          <a:lstStyle/>
          <a:p>
            <a:r>
              <a:rPr lang="en-US" dirty="0"/>
              <a:t>ABC News “Fire Kills Over 100 Factory Workers in Bangladesh”</a:t>
            </a:r>
          </a:p>
        </p:txBody>
      </p:sp>
      <p:pic>
        <p:nvPicPr>
          <p:cNvPr id="3" name="Online Media 2" title="Fire Kills Over 100 Factory Workers in Bangladesh">
            <a:hlinkClick r:id="" action="ppaction://media"/>
            <a:extLst>
              <a:ext uri="{FF2B5EF4-FFF2-40B4-BE49-F238E27FC236}">
                <a16:creationId xmlns:a16="http://schemas.microsoft.com/office/drawing/2014/main" id="{20223A0E-3DF4-47F6-8F42-992DABF53EB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1" y="1637714"/>
            <a:ext cx="8511523" cy="47877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4ADDE8-927D-4CB6-9B04-AB7555DC97F2}"/>
              </a:ext>
            </a:extLst>
          </p:cNvPr>
          <p:cNvSpPr txBox="1"/>
          <p:nvPr/>
        </p:nvSpPr>
        <p:spPr>
          <a:xfrm>
            <a:off x="5311061" y="6488668"/>
            <a:ext cx="360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https://youtu.be/RTy2ykKBxIY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6515DB-1B35-4791-8A0D-3E24162DDE82}"/>
              </a:ext>
            </a:extLst>
          </p:cNvPr>
          <p:cNvSpPr txBox="1"/>
          <p:nvPr/>
        </p:nvSpPr>
        <p:spPr>
          <a:xfrm>
            <a:off x="9076004" y="1672240"/>
            <a:ext cx="29893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What are some issues existing in clothing factories?</a:t>
            </a:r>
          </a:p>
          <a:p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Why are the working conditions so poor?</a:t>
            </a:r>
          </a:p>
        </p:txBody>
      </p:sp>
    </p:spTree>
    <p:extLst>
      <p:ext uri="{BB962C8B-B14F-4D97-AF65-F5344CB8AC3E}">
        <p14:creationId xmlns:p14="http://schemas.microsoft.com/office/powerpoint/2010/main" val="30130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E2A80-4C22-4996-905B-655AF02E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774916"/>
          </a:xfrm>
        </p:spPr>
        <p:txBody>
          <a:bodyPr>
            <a:normAutofit/>
          </a:bodyPr>
          <a:lstStyle/>
          <a:p>
            <a:r>
              <a:rPr lang="en-US" b="1" dirty="0"/>
              <a:t>Questions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78355-5B24-4273-BFA0-CCA85CAD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1510748"/>
            <a:ext cx="8514138" cy="4993048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What are some issues existing in clothing factories?</a:t>
            </a:r>
          </a:p>
          <a:p>
            <a:r>
              <a:rPr lang="en-US" sz="2500" dirty="0">
                <a:solidFill>
                  <a:schemeClr val="tx1"/>
                </a:solidFill>
              </a:rPr>
              <a:t>Why are the working conditions so poor?</a:t>
            </a:r>
          </a:p>
          <a:p>
            <a:r>
              <a:rPr lang="en-US" sz="2500" dirty="0">
                <a:solidFill>
                  <a:schemeClr val="tx1"/>
                </a:solidFill>
              </a:rPr>
              <a:t>What kind of eﬀects do you think sweatshops could have on the communities/families/locally owned businesses where they are located?</a:t>
            </a:r>
          </a:p>
          <a:p>
            <a:r>
              <a:rPr lang="en-US" sz="2500" dirty="0">
                <a:solidFill>
                  <a:schemeClr val="tx1"/>
                </a:solidFill>
              </a:rPr>
              <a:t> Where do you think the majority of proﬁt and money goes from a sweatshop factory?</a:t>
            </a:r>
          </a:p>
          <a:p>
            <a:r>
              <a:rPr lang="en-US" sz="2500" dirty="0">
                <a:solidFill>
                  <a:schemeClr val="tx1"/>
                </a:solidFill>
              </a:rPr>
              <a:t>  Do you think sweatshops provide opportunities for those who are workers? Why or why not?</a:t>
            </a:r>
          </a:p>
          <a:p>
            <a:r>
              <a:rPr lang="en-US" sz="2500" dirty="0">
                <a:solidFill>
                  <a:schemeClr val="tx1"/>
                </a:solidFill>
              </a:rPr>
              <a:t>What if it was you, or your child who was working, would you feel the same?</a:t>
            </a:r>
          </a:p>
        </p:txBody>
      </p:sp>
    </p:spTree>
    <p:extLst>
      <p:ext uri="{BB962C8B-B14F-4D97-AF65-F5344CB8AC3E}">
        <p14:creationId xmlns:p14="http://schemas.microsoft.com/office/powerpoint/2010/main" val="78938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622D-0FDC-4631-AE25-BA431306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25" y="355163"/>
            <a:ext cx="10515600" cy="802792"/>
          </a:xfrm>
        </p:spPr>
        <p:txBody>
          <a:bodyPr>
            <a:normAutofit/>
          </a:bodyPr>
          <a:lstStyle/>
          <a:p>
            <a:r>
              <a:rPr lang="en-US" dirty="0"/>
              <a:t>Cause &amp; Effect Chart [Example]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9FEDF65-469D-4173-9A94-0024A8990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20285"/>
              </p:ext>
            </p:extLst>
          </p:nvPr>
        </p:nvGraphicFramePr>
        <p:xfrm>
          <a:off x="2649784" y="1143275"/>
          <a:ext cx="9205842" cy="537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8614">
                  <a:extLst>
                    <a:ext uri="{9D8B030D-6E8A-4147-A177-3AD203B41FA5}">
                      <a16:colId xmlns:a16="http://schemas.microsoft.com/office/drawing/2014/main" val="1068800599"/>
                    </a:ext>
                  </a:extLst>
                </a:gridCol>
                <a:gridCol w="3068614">
                  <a:extLst>
                    <a:ext uri="{9D8B030D-6E8A-4147-A177-3AD203B41FA5}">
                      <a16:colId xmlns:a16="http://schemas.microsoft.com/office/drawing/2014/main" val="2445114211"/>
                    </a:ext>
                  </a:extLst>
                </a:gridCol>
                <a:gridCol w="3068614">
                  <a:extLst>
                    <a:ext uri="{9D8B030D-6E8A-4147-A177-3AD203B41FA5}">
                      <a16:colId xmlns:a16="http://schemas.microsoft.com/office/drawing/2014/main" val="330518264"/>
                    </a:ext>
                  </a:extLst>
                </a:gridCol>
              </a:tblGrid>
              <a:tr h="4078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Causes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Issues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Effects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21894"/>
                  </a:ext>
                </a:extLst>
              </a:tr>
              <a:tr h="3419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Aug. 2017 – militant group attacked police in Rakhine state, the group was declared a terrorist organization, this led to a military campaign against the Rohingya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1982 – new citizenship law passes rendering Rohingya stateless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Myanmar military set fire to hundreds of Rohingya villages and opened gun fire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Rohingya are not granted Myanmar citizenship even though they have lived there since the 12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of Rohingya fled to Bangladesh and surrounding countries, living in poor conditions as refugees</a:t>
                      </a:r>
                    </a:p>
                    <a:p>
                      <a:endParaRPr lang="en-US" dirty="0"/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Rohingya people not planning on returning to Myanmar even if the violence stops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39655"/>
                  </a:ext>
                </a:extLst>
              </a:tr>
              <a:tr h="1307287">
                <a:tc gridSpan="3">
                  <a:txBody>
                    <a:bodyPr/>
                    <a:lstStyle/>
                    <a:p>
                      <a:r>
                        <a:rPr lang="en-US" b="1" dirty="0"/>
                        <a:t>Solutions: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the Rohingya people citizenship and free/safe entry back into Myanmar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Military reform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3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1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37A7A-E9CF-45AF-8A9E-5258E24E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sz="4500" b="1" dirty="0"/>
              <a:t>As you read…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941E96-7420-4504-89CD-AE9BF0044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479102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13478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469</Words>
  <Application>Microsoft Office PowerPoint</Application>
  <PresentationFormat>Widescreen</PresentationFormat>
  <Paragraphs>61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SWEATSHOPS</vt:lpstr>
      <vt:lpstr>Where was your clothing made?</vt:lpstr>
      <vt:lpstr>Definitions</vt:lpstr>
      <vt:lpstr>CBS News “Undercover in a Bangladesh clothing factory”</vt:lpstr>
      <vt:lpstr>ABC News “Fire Kills Over 100 Factory Workers in Bangladesh”</vt:lpstr>
      <vt:lpstr>Questions</vt:lpstr>
      <vt:lpstr>Cause &amp; Effect Chart [Example]</vt:lpstr>
      <vt:lpstr>As you read…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SWEATSHOPS</dc:title>
  <dc:creator>Brittany Ellsworth</dc:creator>
  <cp:lastModifiedBy>Libby Robertson</cp:lastModifiedBy>
  <cp:revision>3</cp:revision>
  <dcterms:created xsi:type="dcterms:W3CDTF">2020-02-10T04:49:49Z</dcterms:created>
  <dcterms:modified xsi:type="dcterms:W3CDTF">2020-02-11T18:59:11Z</dcterms:modified>
</cp:coreProperties>
</file>