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9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57" r:id="rId11"/>
    <p:sldId id="288" r:id="rId12"/>
    <p:sldId id="258" r:id="rId13"/>
    <p:sldId id="259" r:id="rId14"/>
    <p:sldId id="275" r:id="rId15"/>
    <p:sldId id="276" r:id="rId16"/>
    <p:sldId id="277" r:id="rId17"/>
    <p:sldId id="291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8" r:id="rId26"/>
    <p:sldId id="269" r:id="rId27"/>
    <p:sldId id="270" r:id="rId28"/>
    <p:sldId id="278" r:id="rId29"/>
    <p:sldId id="289" r:id="rId30"/>
    <p:sldId id="271" r:id="rId31"/>
    <p:sldId id="290" r:id="rId32"/>
    <p:sldId id="280" r:id="rId3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14" autoAdjust="0"/>
  </p:normalViewPr>
  <p:slideViewPr>
    <p:cSldViewPr>
      <p:cViewPr varScale="1">
        <p:scale>
          <a:sx n="63" d="100"/>
          <a:sy n="63" d="100"/>
        </p:scale>
        <p:origin x="9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B4AE2CF-51FE-4849-94A7-D18FB41A5776}" type="datetimeFigureOut">
              <a:rPr lang="en-US"/>
              <a:pPr/>
              <a:t>12/19/2018</a:t>
            </a:fld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D832AB1-CD61-465E-9776-FCBCA9B5C0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38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F0B449E-606E-451E-8AD0-B3BF5B9E1946}" type="datetimeFigureOut">
              <a:rPr lang="en-US"/>
              <a:pPr/>
              <a:t>12/19/2018</a:t>
            </a:fld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D3F8A86-1DE3-4CA6-899A-BE81174ADD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73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96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60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3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10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30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30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41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39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34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04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1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D3D6-B196-4351-B29C-753E9BEA7DB7}" type="datetimeFigureOut">
              <a:rPr lang="en-US"/>
              <a:pPr>
                <a:defRPr/>
              </a:pPr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C12BC-6E2F-4FE7-A896-4AE5FB35D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D4F5A-E6A9-4141-9AB5-2F0A85A23CDE}" type="datetimeFigureOut">
              <a:rPr lang="en-US"/>
              <a:pPr>
                <a:defRPr/>
              </a:pPr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7D0F9-C345-4118-A302-F17B35CF7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1C7A4-9262-442D-A429-1518533AF99D}" type="datetimeFigureOut">
              <a:rPr lang="en-US"/>
              <a:pPr>
                <a:defRPr/>
              </a:pPr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A4429-4494-4A72-930B-BC0465218D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25170-AC0D-4992-99C7-46DB55214C75}" type="datetimeFigureOut">
              <a:rPr lang="en-US"/>
              <a:pPr>
                <a:defRPr/>
              </a:pPr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2BF7C-EEAC-43C3-AE04-DEAC7FC546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947FA-C111-4B1E-B8F9-8527894C9451}" type="datetimeFigureOut">
              <a:rPr lang="en-US"/>
              <a:pPr>
                <a:defRPr/>
              </a:pPr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FE5D3-8AC4-44BA-8364-D0BB59D08A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CFD15-C53D-4EB1-80A2-850ED7386E5F}" type="datetimeFigureOut">
              <a:rPr lang="en-US"/>
              <a:pPr>
                <a:defRPr/>
              </a:pPr>
              <a:t>12/19/2018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740C-4EDB-4E61-A406-56A8440B47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F9AAC-94BD-41F2-BFD8-84B936F29E6B}" type="datetimeFigureOut">
              <a:rPr lang="en-US"/>
              <a:pPr>
                <a:defRPr/>
              </a:pPr>
              <a:t>12/19/2018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980C4-22A8-4269-B5BC-6D3072C393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EF67C-8323-4FA5-8A93-E56F0CCA629F}" type="datetimeFigureOut">
              <a:rPr lang="en-US"/>
              <a:pPr>
                <a:defRPr/>
              </a:pPr>
              <a:t>12/19/2018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72F9-6BB1-4ED7-8324-A54FD5D0F7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5FF8B-E181-4297-83FF-85E5423A54B5}" type="datetimeFigureOut">
              <a:rPr lang="en-US"/>
              <a:pPr>
                <a:defRPr/>
              </a:pPr>
              <a:t>12/19/2018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33EC6-3C3B-44D7-A745-4A6A18ECC7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D2EAE-101B-4083-BB5F-7889A22241A8}" type="datetimeFigureOut">
              <a:rPr lang="en-US"/>
              <a:pPr>
                <a:defRPr/>
              </a:pPr>
              <a:t>12/19/2018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9382B-F6D4-43A3-9D80-3C6B71D43D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CD427-547A-4FEE-87C6-5406E69560C7}" type="datetimeFigureOut">
              <a:rPr lang="en-US"/>
              <a:pPr>
                <a:defRPr/>
              </a:pPr>
              <a:t>12/19/2018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8A23A-BD8B-4201-9C59-6E3582F849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E02EC2-D028-49E1-A511-691A72703949}" type="datetimeFigureOut">
              <a:rPr lang="en-US"/>
              <a:pPr>
                <a:defRPr/>
              </a:pPr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0914B4-E877-40BA-B9CD-0C0770A8E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marbleheadcharter.org/7wiki/images/thumb/e/ec/Mesopotamia.jpg/500px-Mesopotamia.jpg" TargetMode="External"/><Relationship Id="rId13" Type="http://schemas.openxmlformats.org/officeDocument/2006/relationships/hyperlink" Target="http://www.news24i.com/images/hammurabi.jpg" TargetMode="External"/><Relationship Id="rId3" Type="http://schemas.openxmlformats.org/officeDocument/2006/relationships/hyperlink" Target="http://www.italchem.com.tr/anatolia.png" TargetMode="External"/><Relationship Id="rId7" Type="http://schemas.openxmlformats.org/officeDocument/2006/relationships/hyperlink" Target="http://www.585thengrco.com/pipeline/pics/Afghanistan%20mountains%20II.JPG" TargetMode="External"/><Relationship Id="rId12" Type="http://schemas.openxmlformats.org/officeDocument/2006/relationships/hyperlink" Target="http://www.historyforkids.org/learn/westasia/art/pictures/sargon.jpg" TargetMode="External"/><Relationship Id="rId2" Type="http://schemas.openxmlformats.org/officeDocument/2006/relationships/hyperlink" Target="http://www.travelblog.org/pix/maps/middle-eas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ublic.iastate.edu/~cfford/fertile%20crescent.jpg" TargetMode="External"/><Relationship Id="rId11" Type="http://schemas.openxmlformats.org/officeDocument/2006/relationships/hyperlink" Target="http://www.enchantedlearning.com/subjects/continents/Mideast/outlinemap/map.GIF" TargetMode="External"/><Relationship Id="rId5" Type="http://schemas.openxmlformats.org/officeDocument/2006/relationships/hyperlink" Target="http://farm1.static.flickr.com/43/125567900_46e58e984a.jpg" TargetMode="External"/><Relationship Id="rId10" Type="http://schemas.openxmlformats.org/officeDocument/2006/relationships/hyperlink" Target="http://www.jim-n-mandie.com/blog/uploaded_images/Archway-709875.jpg" TargetMode="External"/><Relationship Id="rId4" Type="http://schemas.openxmlformats.org/officeDocument/2006/relationships/hyperlink" Target="http://rst.gsfc.nasa.gov/Sect7/satellite.jpg" TargetMode="External"/><Relationship Id="rId9" Type="http://schemas.openxmlformats.org/officeDocument/2006/relationships/hyperlink" Target="http://douggeivett.files.wordpress.com/2008/07/cuneiform-writing-1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1470025"/>
          </a:xfrm>
        </p:spPr>
        <p:txBody>
          <a:bodyPr/>
          <a:lstStyle/>
          <a:p>
            <a:r>
              <a:rPr lang="en-US" sz="6000" b="1" i="1" dirty="0" smtClean="0">
                <a:latin typeface="Bradley Hand ITC" pitchFamily="66" charset="0"/>
                <a:ea typeface="Aharoni"/>
                <a:cs typeface="Aharoni"/>
              </a:rPr>
              <a:t>The Middle East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3315" name="Picture 3" descr="Iraq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276600"/>
            <a:ext cx="43434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Fertile Crescent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strip of </a:t>
            </a:r>
            <a:r>
              <a:rPr lang="en-US" b="1" dirty="0" smtClean="0"/>
              <a:t>fertile land </a:t>
            </a:r>
            <a:r>
              <a:rPr lang="en-US" dirty="0" smtClean="0"/>
              <a:t>stretching from the </a:t>
            </a:r>
            <a:r>
              <a:rPr lang="en-US" b="1" dirty="0" smtClean="0"/>
              <a:t>Persian Gulf </a:t>
            </a:r>
            <a:r>
              <a:rPr lang="en-US" dirty="0" smtClean="0"/>
              <a:t>to the </a:t>
            </a:r>
            <a:r>
              <a:rPr lang="en-US" b="1" dirty="0" smtClean="0"/>
              <a:t>Mediterranean Sea</a:t>
            </a:r>
          </a:p>
          <a:p>
            <a:r>
              <a:rPr lang="en-US" dirty="0" smtClean="0"/>
              <a:t>The cradle of </a:t>
            </a:r>
            <a:r>
              <a:rPr lang="en-US" b="1" dirty="0" smtClean="0"/>
              <a:t>civilization</a:t>
            </a:r>
          </a:p>
          <a:p>
            <a:r>
              <a:rPr lang="en-US" dirty="0" smtClean="0"/>
              <a:t>Surrounded by </a:t>
            </a:r>
            <a:r>
              <a:rPr lang="en-US" b="1" dirty="0" smtClean="0"/>
              <a:t>dry lands </a:t>
            </a:r>
            <a:r>
              <a:rPr lang="en-US" dirty="0" smtClean="0"/>
              <a:t>and </a:t>
            </a:r>
            <a:r>
              <a:rPr lang="en-US" b="1" dirty="0" smtClean="0"/>
              <a:t>mountains</a:t>
            </a:r>
            <a:endParaRPr lang="en-US" dirty="0" smtClean="0"/>
          </a:p>
          <a:p>
            <a:r>
              <a:rPr lang="en-US" dirty="0" smtClean="0"/>
              <a:t>Tribes of wandering herders often </a:t>
            </a:r>
            <a:r>
              <a:rPr lang="en-US" b="1" dirty="0" smtClean="0"/>
              <a:t>invaded</a:t>
            </a:r>
            <a:r>
              <a:rPr lang="en-US" dirty="0" smtClean="0"/>
              <a:t> the valley, </a:t>
            </a:r>
            <a:r>
              <a:rPr lang="en-US" b="1" dirty="0" smtClean="0"/>
              <a:t>conquered</a:t>
            </a:r>
            <a:r>
              <a:rPr lang="en-US" dirty="0" smtClean="0"/>
              <a:t> it, and established </a:t>
            </a:r>
            <a:r>
              <a:rPr lang="en-US" b="1" dirty="0" smtClean="0"/>
              <a:t>empires.</a:t>
            </a:r>
          </a:p>
          <a:p>
            <a:r>
              <a:rPr lang="en-US" dirty="0" smtClean="0"/>
              <a:t>The history of the fertile crescent is one of repeated </a:t>
            </a:r>
            <a:r>
              <a:rPr lang="en-US" b="1" dirty="0" smtClean="0"/>
              <a:t>migration</a:t>
            </a:r>
            <a:r>
              <a:rPr lang="en-US" dirty="0" smtClean="0"/>
              <a:t> and </a:t>
            </a:r>
            <a:r>
              <a:rPr lang="en-US" b="1" dirty="0" smtClean="0"/>
              <a:t>conquest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Mesopotamia</a:t>
            </a:r>
          </a:p>
        </p:txBody>
      </p:sp>
      <p:pic>
        <p:nvPicPr>
          <p:cNvPr id="23554" name="Picture 2" descr="Mesopotam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71600"/>
            <a:ext cx="635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Mesopotamia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b="1" dirty="0" smtClean="0"/>
              <a:t>Between the rivers</a:t>
            </a:r>
            <a:r>
              <a:rPr lang="en-US" dirty="0" smtClean="0"/>
              <a:t>” in Greek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Tigris</a:t>
            </a:r>
            <a:r>
              <a:rPr lang="en-US" dirty="0" smtClean="0"/>
              <a:t> and </a:t>
            </a:r>
            <a:r>
              <a:rPr lang="en-US" b="1" dirty="0" smtClean="0"/>
              <a:t>Euphrates</a:t>
            </a:r>
            <a:r>
              <a:rPr lang="en-US" dirty="0" smtClean="0"/>
              <a:t> rivers flow down from the </a:t>
            </a:r>
            <a:r>
              <a:rPr lang="en-US" b="1" dirty="0" smtClean="0"/>
              <a:t>hills</a:t>
            </a:r>
            <a:r>
              <a:rPr lang="en-US" dirty="0" smtClean="0"/>
              <a:t> into Mesopotamia's </a:t>
            </a:r>
            <a:r>
              <a:rPr lang="en-US" b="1" dirty="0" smtClean="0"/>
              <a:t>low lying plain.</a:t>
            </a:r>
          </a:p>
          <a:p>
            <a:r>
              <a:rPr lang="en-US" dirty="0" smtClean="0"/>
              <a:t>Every year, the rivers bring </a:t>
            </a:r>
            <a:r>
              <a:rPr lang="en-US" b="1" dirty="0" smtClean="0"/>
              <a:t>silt</a:t>
            </a:r>
            <a:r>
              <a:rPr lang="en-US" dirty="0" smtClean="0"/>
              <a:t> to nourish the soil.</a:t>
            </a:r>
          </a:p>
          <a:p>
            <a:r>
              <a:rPr lang="en-US" dirty="0" smtClean="0"/>
              <a:t>First farm settlements formed around </a:t>
            </a:r>
            <a:r>
              <a:rPr lang="en-US" b="1" dirty="0" smtClean="0"/>
              <a:t>7000</a:t>
            </a:r>
            <a:r>
              <a:rPr lang="en-US" dirty="0" smtClean="0"/>
              <a:t> BC.</a:t>
            </a:r>
          </a:p>
          <a:p>
            <a:endParaRPr lang="en-US" dirty="0" smtClean="0"/>
          </a:p>
        </p:txBody>
      </p:sp>
      <p:pic>
        <p:nvPicPr>
          <p:cNvPr id="24579" name="Picture 3" descr="Mesopotam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00" y="0"/>
            <a:ext cx="2794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the Sumerians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Farm settlements gradually developed into </a:t>
            </a:r>
            <a:r>
              <a:rPr lang="en-US" b="1" dirty="0" smtClean="0"/>
              <a:t>cities</a:t>
            </a:r>
            <a:r>
              <a:rPr lang="en-US" dirty="0" smtClean="0"/>
              <a:t> between 4000 and 3000BC</a:t>
            </a:r>
          </a:p>
          <a:p>
            <a:r>
              <a:rPr lang="en-US" dirty="0" smtClean="0"/>
              <a:t>The cities became the </a:t>
            </a:r>
            <a:r>
              <a:rPr lang="en-US" b="1" dirty="0" smtClean="0"/>
              <a:t>political</a:t>
            </a:r>
            <a:r>
              <a:rPr lang="en-US" dirty="0" smtClean="0"/>
              <a:t>, </a:t>
            </a:r>
            <a:r>
              <a:rPr lang="en-US" b="1" dirty="0" smtClean="0"/>
              <a:t>religious</a:t>
            </a:r>
            <a:r>
              <a:rPr lang="en-US" dirty="0" smtClean="0"/>
              <a:t>, </a:t>
            </a:r>
            <a:r>
              <a:rPr lang="en-US" b="1" dirty="0" smtClean="0"/>
              <a:t>cultural</a:t>
            </a:r>
            <a:r>
              <a:rPr lang="en-US" dirty="0" smtClean="0"/>
              <a:t>, and </a:t>
            </a:r>
            <a:r>
              <a:rPr lang="en-US" b="1" dirty="0" smtClean="0"/>
              <a:t>economic</a:t>
            </a:r>
            <a:r>
              <a:rPr lang="en-US" dirty="0" smtClean="0"/>
              <a:t> centers of civilizations.</a:t>
            </a:r>
          </a:p>
          <a:p>
            <a:endParaRPr lang="en-US" dirty="0" smtClean="0"/>
          </a:p>
        </p:txBody>
      </p:sp>
      <p:pic>
        <p:nvPicPr>
          <p:cNvPr id="25603" name="Picture 3" descr="Mesopotam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48100"/>
            <a:ext cx="37433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the Sumerians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southern </a:t>
            </a:r>
            <a:r>
              <a:rPr lang="en-US" dirty="0"/>
              <a:t>M</a:t>
            </a:r>
            <a:r>
              <a:rPr lang="en-US" dirty="0" smtClean="0"/>
              <a:t>esopotamia, a people known as the </a:t>
            </a:r>
            <a:r>
              <a:rPr lang="en-US" b="1" dirty="0"/>
              <a:t>S</a:t>
            </a:r>
            <a:r>
              <a:rPr lang="en-US" b="1" dirty="0" smtClean="0"/>
              <a:t>umerians</a:t>
            </a:r>
            <a:r>
              <a:rPr lang="en-US" dirty="0" smtClean="0"/>
              <a:t> developed the world’s first civilization.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 is unknown when the Sumerians settled in Mesopotamia or where they were originally from.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By </a:t>
            </a:r>
            <a:r>
              <a:rPr lang="en-US" b="1" dirty="0" smtClean="0"/>
              <a:t>3,000</a:t>
            </a:r>
            <a:r>
              <a:rPr lang="en-US" dirty="0" smtClean="0"/>
              <a:t> BC several hundred thousand Sumerians were living in southern Mesopotamia.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first major cities in Sumer had about </a:t>
            </a:r>
            <a:r>
              <a:rPr lang="en-US" b="1" dirty="0" smtClean="0"/>
              <a:t>10,000</a:t>
            </a:r>
            <a:r>
              <a:rPr lang="en-US" dirty="0" smtClean="0"/>
              <a:t> residents.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By 2,000 BC some of </a:t>
            </a:r>
            <a:r>
              <a:rPr lang="en-US" dirty="0"/>
              <a:t>S</a:t>
            </a:r>
            <a:r>
              <a:rPr lang="en-US" dirty="0" smtClean="0"/>
              <a:t>umer’s cities had more than </a:t>
            </a:r>
            <a:r>
              <a:rPr lang="en-US" b="1" dirty="0" smtClean="0"/>
              <a:t>100,000</a:t>
            </a:r>
            <a:r>
              <a:rPr lang="en-US" dirty="0" smtClean="0"/>
              <a:t> people.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city state is </a:t>
            </a:r>
            <a:r>
              <a:rPr lang="en-US" b="1" dirty="0" smtClean="0"/>
              <a:t>an autonomous political unit that includes the city and all the countryside around it.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amount of countryside controlled by each city state depended on its </a:t>
            </a:r>
            <a:r>
              <a:rPr lang="en-US" b="1" dirty="0" smtClean="0"/>
              <a:t>military strength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City states fought each other to gain more </a:t>
            </a:r>
            <a:r>
              <a:rPr lang="en-US" b="1" dirty="0" smtClean="0"/>
              <a:t>farmland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Warring Cities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City states built up strong armies and thick walls around their cities for </a:t>
            </a:r>
            <a:r>
              <a:rPr lang="en-US" b="1" dirty="0" smtClean="0"/>
              <a:t>protection.</a:t>
            </a:r>
          </a:p>
          <a:p>
            <a:r>
              <a:rPr lang="en-US" dirty="0" smtClean="0"/>
              <a:t>Individual city states gained and lost power over time.</a:t>
            </a:r>
          </a:p>
          <a:p>
            <a:r>
              <a:rPr lang="en-US" b="1" dirty="0" smtClean="0"/>
              <a:t>Ur, </a:t>
            </a:r>
            <a:r>
              <a:rPr lang="en-US" b="1" dirty="0" err="1" smtClean="0"/>
              <a:t>Uruk</a:t>
            </a:r>
            <a:r>
              <a:rPr lang="en-US" b="1" dirty="0" smtClean="0"/>
              <a:t>, Kish </a:t>
            </a:r>
            <a:r>
              <a:rPr lang="en-US" dirty="0" smtClean="0"/>
              <a:t>were all powerful city states.</a:t>
            </a:r>
          </a:p>
        </p:txBody>
      </p:sp>
      <p:pic>
        <p:nvPicPr>
          <p:cNvPr id="28675" name="Picture 3" descr="Mesopotam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343400"/>
            <a:ext cx="2890838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Sumer’s earliest governments were controlled by </a:t>
            </a:r>
            <a:r>
              <a:rPr lang="en-US" b="1" dirty="0" smtClean="0"/>
              <a:t>temple priests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During war time, </a:t>
            </a:r>
            <a:r>
              <a:rPr lang="en-US" b="1" dirty="0" smtClean="0"/>
              <a:t>military commanders </a:t>
            </a:r>
            <a:r>
              <a:rPr lang="en-US" dirty="0" smtClean="0"/>
              <a:t>would take over.  Eventually, some commanders kept control for the government.  This paved the way for </a:t>
            </a:r>
            <a:r>
              <a:rPr lang="en-US" b="1" dirty="0" smtClean="0"/>
              <a:t>dynasties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527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1143000"/>
          </a:xfrm>
        </p:spPr>
        <p:txBody>
          <a:bodyPr/>
          <a:lstStyle/>
          <a:p>
            <a:r>
              <a:rPr lang="en-US" dirty="0" smtClean="0"/>
              <a:t>Sumerian Achievements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Wrote with a tool called a </a:t>
            </a:r>
            <a:r>
              <a:rPr lang="en-US" b="1" dirty="0" smtClean="0"/>
              <a:t>stylus</a:t>
            </a:r>
          </a:p>
          <a:p>
            <a:r>
              <a:rPr lang="en-US" dirty="0" smtClean="0"/>
              <a:t>Letters were </a:t>
            </a:r>
            <a:r>
              <a:rPr lang="en-US" b="1" dirty="0" smtClean="0"/>
              <a:t>wedge</a:t>
            </a:r>
            <a:r>
              <a:rPr lang="en-US" dirty="0" smtClean="0"/>
              <a:t> shaped</a:t>
            </a:r>
          </a:p>
          <a:p>
            <a:r>
              <a:rPr lang="en-US" dirty="0" smtClean="0"/>
              <a:t>The writing was called </a:t>
            </a:r>
            <a:r>
              <a:rPr lang="en-US" b="1" dirty="0" smtClean="0"/>
              <a:t>cuneiform</a:t>
            </a:r>
          </a:p>
        </p:txBody>
      </p:sp>
      <p:pic>
        <p:nvPicPr>
          <p:cNvPr id="30723" name="Picture 3" descr="stylu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81000"/>
            <a:ext cx="20193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cuneifor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581400"/>
            <a:ext cx="18684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Invented the </a:t>
            </a:r>
            <a:r>
              <a:rPr lang="en-US" b="1" dirty="0" smtClean="0"/>
              <a:t>Arch</a:t>
            </a:r>
          </a:p>
          <a:p>
            <a:r>
              <a:rPr lang="en-US" dirty="0" smtClean="0"/>
              <a:t>Invented temples known as </a:t>
            </a:r>
            <a:r>
              <a:rPr lang="en-US" b="1" dirty="0" smtClean="0"/>
              <a:t>ziggurats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pic>
        <p:nvPicPr>
          <p:cNvPr id="31747" name="Picture 3" descr="arc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429000"/>
            <a:ext cx="24876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ziggura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048000"/>
            <a:ext cx="3048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Achievements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have been the first people to use the </a:t>
            </a:r>
            <a:r>
              <a:rPr lang="en-US" b="1" dirty="0" smtClean="0"/>
              <a:t>wheel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Used numbers based on </a:t>
            </a:r>
            <a:r>
              <a:rPr lang="en-US" b="1" dirty="0" smtClean="0"/>
              <a:t>sixty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concept of sixty minutes/seconds was  developed by the Sumerians.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8001000" y="1752600"/>
            <a:ext cx="914400" cy="914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2772" name="Picture 2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495800"/>
            <a:ext cx="19526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The Empires of the Fertile Crescent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Akkadians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people known as the </a:t>
            </a:r>
            <a:r>
              <a:rPr lang="en-US" b="1" dirty="0" smtClean="0"/>
              <a:t>Akkadians</a:t>
            </a:r>
            <a:r>
              <a:rPr lang="en-US" dirty="0" smtClean="0"/>
              <a:t> lived just north of the Sumerians.</a:t>
            </a:r>
          </a:p>
          <a:p>
            <a:r>
              <a:rPr lang="en-US" dirty="0" smtClean="0"/>
              <a:t>They spoke a different </a:t>
            </a:r>
            <a:r>
              <a:rPr lang="en-US" b="1" dirty="0" smtClean="0"/>
              <a:t>language, similar to Arabic.</a:t>
            </a:r>
          </a:p>
          <a:p>
            <a:endParaRPr lang="en-US" dirty="0" smtClean="0"/>
          </a:p>
        </p:txBody>
      </p:sp>
      <p:pic>
        <p:nvPicPr>
          <p:cNvPr id="34819" name="Picture 3" descr="Mesopotam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429000"/>
            <a:ext cx="39338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Origins</a:t>
            </a:r>
            <a:br>
              <a:rPr lang="en-US" dirty="0" smtClean="0"/>
            </a:br>
            <a:r>
              <a:rPr lang="en-US" dirty="0" smtClean="0"/>
              <a:t> 2,330 BC</a:t>
            </a:r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man named </a:t>
            </a:r>
            <a:r>
              <a:rPr lang="en-US" b="1" dirty="0" smtClean="0"/>
              <a:t>Sargon</a:t>
            </a:r>
            <a:r>
              <a:rPr lang="en-US" dirty="0" smtClean="0"/>
              <a:t> formed a </a:t>
            </a:r>
            <a:r>
              <a:rPr lang="en-US" b="1" dirty="0" smtClean="0"/>
              <a:t>permanent</a:t>
            </a:r>
            <a:r>
              <a:rPr lang="en-US" dirty="0" smtClean="0"/>
              <a:t> army and launched a series of wars.</a:t>
            </a:r>
          </a:p>
          <a:p>
            <a:r>
              <a:rPr lang="en-US" dirty="0" smtClean="0"/>
              <a:t>He defeated all the city states of Sumer and northern Mesopotamia.</a:t>
            </a:r>
          </a:p>
          <a:p>
            <a:r>
              <a:rPr lang="en-US" dirty="0" smtClean="0"/>
              <a:t>He formed the world’s first </a:t>
            </a:r>
            <a:r>
              <a:rPr lang="en-US" b="1" dirty="0" smtClean="0"/>
              <a:t>empire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pic>
        <p:nvPicPr>
          <p:cNvPr id="35843" name="Picture 3" descr="sarg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3124200"/>
            <a:ext cx="1928813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the Akkadians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Rulers after Sargon were </a:t>
            </a:r>
            <a:r>
              <a:rPr lang="en-US" b="1" dirty="0" smtClean="0"/>
              <a:t>weaker</a:t>
            </a:r>
            <a:r>
              <a:rPr lang="en-US" dirty="0" smtClean="0"/>
              <a:t> and had trouble protecting the empire.</a:t>
            </a:r>
          </a:p>
          <a:p>
            <a:r>
              <a:rPr lang="en-US" dirty="0" smtClean="0"/>
              <a:t>A century after Sargon’s death new waves of invaders swept through the fertile crescent and the empire collapsed.</a:t>
            </a:r>
          </a:p>
          <a:p>
            <a:r>
              <a:rPr lang="en-US" dirty="0" smtClean="0"/>
              <a:t>City states once again began to war against each other.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Babylonians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1792 BC a strong ruler named </a:t>
            </a:r>
            <a:r>
              <a:rPr lang="en-US" b="1" dirty="0" smtClean="0"/>
              <a:t>Hammurabi </a:t>
            </a:r>
            <a:r>
              <a:rPr lang="en-US" dirty="0" smtClean="0"/>
              <a:t>came to power in Babylon.</a:t>
            </a:r>
          </a:p>
          <a:p>
            <a:r>
              <a:rPr lang="en-US" dirty="0" smtClean="0"/>
              <a:t>He conquered most of </a:t>
            </a:r>
            <a:r>
              <a:rPr lang="en-US" b="1" dirty="0" smtClean="0"/>
              <a:t>Mesopotamia</a:t>
            </a:r>
            <a:r>
              <a:rPr lang="en-US" dirty="0" smtClean="0"/>
              <a:t>.</a:t>
            </a:r>
          </a:p>
        </p:txBody>
      </p:sp>
      <p:pic>
        <p:nvPicPr>
          <p:cNvPr id="37891" name="Picture 3" descr="Hammurab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429000"/>
            <a:ext cx="25844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Mesopotami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429000"/>
            <a:ext cx="378460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Hammurabi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Outstanding political leader and </a:t>
            </a:r>
            <a:r>
              <a:rPr lang="en-US" b="1" dirty="0" smtClean="0"/>
              <a:t>lawmaker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Created the Code of Hammurabi.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Collection of </a:t>
            </a:r>
            <a:r>
              <a:rPr lang="en-US" b="1" dirty="0" smtClean="0"/>
              <a:t>282</a:t>
            </a:r>
            <a:r>
              <a:rPr lang="en-US" dirty="0" smtClean="0"/>
              <a:t> laws concerned with all aspects of life in Babylon.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Punishment was harsh and based on the “</a:t>
            </a:r>
            <a:r>
              <a:rPr lang="en-US" b="1" dirty="0" smtClean="0"/>
              <a:t>eye for an eye</a:t>
            </a:r>
            <a:r>
              <a:rPr lang="en-US" dirty="0" smtClean="0"/>
              <a:t>” principle.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laws found in the code deal with day-to-day laws in Babylon governing </a:t>
            </a:r>
            <a:r>
              <a:rPr lang="en-US" b="1" dirty="0" smtClean="0"/>
              <a:t>trade</a:t>
            </a:r>
            <a:r>
              <a:rPr lang="en-US" dirty="0" smtClean="0"/>
              <a:t>, </a:t>
            </a:r>
            <a:r>
              <a:rPr lang="en-US" b="1" dirty="0" smtClean="0"/>
              <a:t>property rights</a:t>
            </a:r>
            <a:r>
              <a:rPr lang="en-US" dirty="0" smtClean="0"/>
              <a:t>, treatment of </a:t>
            </a:r>
            <a:r>
              <a:rPr lang="en-US" b="1" dirty="0" smtClean="0"/>
              <a:t>slaves</a:t>
            </a:r>
            <a:r>
              <a:rPr lang="en-US" dirty="0" smtClean="0"/>
              <a:t>, </a:t>
            </a:r>
            <a:r>
              <a:rPr lang="en-US" b="1" dirty="0" smtClean="0"/>
              <a:t>relationships</a:t>
            </a:r>
            <a:r>
              <a:rPr lang="en-US" dirty="0" smtClean="0"/>
              <a:t>.   The code also lists penalties for </a:t>
            </a:r>
            <a:r>
              <a:rPr lang="en-US" b="1" dirty="0" smtClean="0"/>
              <a:t>violating</a:t>
            </a:r>
            <a:r>
              <a:rPr lang="en-US" dirty="0" smtClean="0"/>
              <a:t> those laws.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Babylonians were also </a:t>
            </a:r>
            <a:r>
              <a:rPr lang="en-US" b="1" dirty="0" smtClean="0"/>
              <a:t>invaded</a:t>
            </a:r>
            <a:r>
              <a:rPr lang="en-US" dirty="0" smtClean="0"/>
              <a:t> and conquered by outside forces.</a:t>
            </a:r>
            <a:endParaRPr lang="en-US" dirty="0"/>
          </a:p>
        </p:txBody>
      </p:sp>
      <p:pic>
        <p:nvPicPr>
          <p:cNvPr id="38915" name="Picture 3" descr="code of ha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of Hammurabi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7400" b="1" dirty="0"/>
              <a:t>Stealing</a:t>
            </a:r>
            <a:r>
              <a:rPr lang="en-US" sz="7400" dirty="0"/>
              <a:t>:  “If any one steal cattle or sheep, or a pig or a goat, if it belong to a god or to the court, the thief shall pay thirty-fold; if they belonged to a freed man of the king he shall pay tenfold; if the thief has nothing with which to pay he shall be put to death.” (# 8</a:t>
            </a:r>
            <a:r>
              <a:rPr lang="en-US" sz="7400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7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7400" dirty="0"/>
              <a:t>“If any one break a hole into a house (break in to steal), he shall be put to death before that hole and be buried.” (# 21)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7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7400" b="1" dirty="0"/>
              <a:t>Bearing false witness</a:t>
            </a:r>
            <a:r>
              <a:rPr lang="en-US" sz="7400" dirty="0"/>
              <a:t>: “If any one bring an accusation of any crime before the elders, and does not prove what he has charged, he shall, if it be a capital offense charged, be put to death.”(# 3)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7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7400" b="1" dirty="0"/>
              <a:t>Slaves</a:t>
            </a:r>
            <a:r>
              <a:rPr lang="en-US" sz="7400" dirty="0"/>
              <a:t>: “If any one find runaway male or female slaves in the open country and bring them to their masters, the master of the slaves shall pay him two shekels of silver.” (# 17)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7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7400" dirty="0"/>
              <a:t>“If a slave say to his master: "You are not my master," if they convict him his master shall cut off his ear.” (# 282)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7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of Hammurabi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Renting:</a:t>
            </a:r>
            <a:r>
              <a:rPr lang="en-US" dirty="0" smtClean="0"/>
              <a:t> “If any one hire a ferryboat, he shall pay three </a:t>
            </a:r>
            <a:r>
              <a:rPr lang="en-US" dirty="0" err="1" smtClean="0"/>
              <a:t>gerahs</a:t>
            </a:r>
            <a:r>
              <a:rPr lang="en-US" dirty="0" smtClean="0"/>
              <a:t> in money per day.” (# 275)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r>
              <a:rPr lang="en-US" b="1" dirty="0" smtClean="0"/>
              <a:t>Accidental murder</a:t>
            </a:r>
            <a:r>
              <a:rPr lang="en-US" dirty="0" smtClean="0"/>
              <a:t>: “If a builder build a house for some one, and does not construct it properly, and the house which he built fall in and kill its owner, then that builder shall be put to death.” (# 229)</a:t>
            </a:r>
          </a:p>
        </p:txBody>
      </p:sp>
      <p:pic>
        <p:nvPicPr>
          <p:cNvPr id="40963" name="Picture 3" descr="code of ha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52578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Empires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Hittites, the Assyrians, and the Chaldeans </a:t>
            </a:r>
            <a:r>
              <a:rPr lang="en-US" dirty="0" smtClean="0"/>
              <a:t>each came to power, but eventually fell making way for new empires.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Persians</a:t>
            </a:r>
            <a:r>
              <a:rPr lang="en-US" dirty="0" smtClean="0"/>
              <a:t> eventually came to power in 539 BC and ruled for several centuries.</a:t>
            </a:r>
          </a:p>
        </p:txBody>
      </p:sp>
      <p:pic>
        <p:nvPicPr>
          <p:cNvPr id="41987" name="Picture 3" descr="middle_east, satellite, 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191000"/>
            <a:ext cx="29718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Countries in the Middle East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Turkey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Syria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Afghanistan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United Arab Emirates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Iran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Saudi Arabia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Oman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Jordan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Cyprus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Iraq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Kuwait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Israel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Qatar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Yemen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Lebanon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2"/>
              </a:rPr>
              <a:t>http://www.travelblog.org/pix/maps/middle-east.jpg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3"/>
              </a:rPr>
              <a:t>http://www.italchem.com.tr/anatolia.png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4"/>
              </a:rPr>
              <a:t>http://rst.gsfc.nasa.gov/Sect7/satellite.jpg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5"/>
              </a:rPr>
              <a:t>http://farm1.static.flickr.com/43/125567900_46e58e984a.jpg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6"/>
              </a:rPr>
              <a:t>http://www.public.iastate.edu/~cfford/fertile%20crescent.jpg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7"/>
              </a:rPr>
              <a:t>http://www.585thengrco.com/pipeline/pics/Afghanistan%20mountains%20II.JPG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8"/>
              </a:rPr>
              <a:t>http://marbleheadcharter.org/7wiki/images/thumb/e/ec/Mesopotamia.jpg/500px-Mesopotamia.jpg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9"/>
              </a:rPr>
              <a:t>http://douggeivett.files.wordpress.com/2008/07/cuneiform-writing-1.jpg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10"/>
              </a:rPr>
              <a:t>http://www.jim-n-mandie.com/blog/uploaded_images/Archway-709875.jpg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11"/>
              </a:rPr>
              <a:t>http://www.enchantedlearning.com/subjects/continents/Mideast/outlinemap/map.GIF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12"/>
              </a:rPr>
              <a:t>http://www.historyforkids.org/learn/westasia/art/pictures/sargon.jpg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hlinkClick r:id="rId13"/>
              </a:rPr>
              <a:t>http://www.news24i.com/images/hammurabi.jpg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http://static.howstuffworks.com/gif/code-of-hammurabi-1.jpg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anatoli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71278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TKG-0002-SE-_ANATOLIA-Sheep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810000"/>
            <a:ext cx="45847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457200" y="4343400"/>
            <a:ext cx="2971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Calibri" pitchFamily="34" charset="0"/>
              </a:rPr>
              <a:t>Anatolia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satelliteafg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43942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Afgan mt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1242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609600" y="4495800"/>
            <a:ext cx="2971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Calibri" pitchFamily="34" charset="0"/>
              </a:rPr>
              <a:t>Afghanistan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rub al khal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276600"/>
            <a:ext cx="49530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533400" y="4343400"/>
            <a:ext cx="2743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Calibri" pitchFamily="34" charset="0"/>
              </a:rPr>
              <a:t>The Arabian Peninsula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3505200" y="1524000"/>
            <a:ext cx="480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4191000" y="1600200"/>
            <a:ext cx="320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bri" pitchFamily="34" charset="0"/>
              </a:rPr>
              <a:t>Rub Al-Khali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The Fertile Crescent</a:t>
            </a:r>
          </a:p>
        </p:txBody>
      </p:sp>
      <p:pic>
        <p:nvPicPr>
          <p:cNvPr id="21506" name="Picture 2" descr="fertile cresce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447800"/>
            <a:ext cx="43529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802</Words>
  <Application>Microsoft Office PowerPoint</Application>
  <PresentationFormat>On-screen Show (4:3)</PresentationFormat>
  <Paragraphs>119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Aharoni</vt:lpstr>
      <vt:lpstr>Arial</vt:lpstr>
      <vt:lpstr>Bradley Hand ITC</vt:lpstr>
      <vt:lpstr>Calibri</vt:lpstr>
      <vt:lpstr>Office Theme</vt:lpstr>
      <vt:lpstr>The Middle East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Fertile Crescent</vt:lpstr>
      <vt:lpstr>The Fertile Crescent</vt:lpstr>
      <vt:lpstr>Mesopotamia</vt:lpstr>
      <vt:lpstr>Mesopotamia</vt:lpstr>
      <vt:lpstr>The Rise of the Sumerians</vt:lpstr>
      <vt:lpstr>The Rise of the Sumerians</vt:lpstr>
      <vt:lpstr>City States</vt:lpstr>
      <vt:lpstr>Warring Cities</vt:lpstr>
      <vt:lpstr>Government</vt:lpstr>
      <vt:lpstr>Sumerian Achievements</vt:lpstr>
      <vt:lpstr>Writing</vt:lpstr>
      <vt:lpstr>Architecture</vt:lpstr>
      <vt:lpstr>Scientific Achievements</vt:lpstr>
      <vt:lpstr>The Empires of the Fertile Crescent</vt:lpstr>
      <vt:lpstr>The Akkadians</vt:lpstr>
      <vt:lpstr>Origins  2,330 BC</vt:lpstr>
      <vt:lpstr>Fall of the Akkadians</vt:lpstr>
      <vt:lpstr>The Babylonians</vt:lpstr>
      <vt:lpstr>Hammurabi</vt:lpstr>
      <vt:lpstr>Code of Hammurabi</vt:lpstr>
      <vt:lpstr>Code of Hammurabi</vt:lpstr>
      <vt:lpstr>Other Empires</vt:lpstr>
      <vt:lpstr>Countries in the Middle East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East</dc:title>
  <dc:creator>Tim</dc:creator>
  <cp:lastModifiedBy>Libby Robertson</cp:lastModifiedBy>
  <cp:revision>5</cp:revision>
  <cp:lastPrinted>2018-01-26T15:21:38Z</cp:lastPrinted>
  <dcterms:created xsi:type="dcterms:W3CDTF">2010-01-22T03:04:53Z</dcterms:created>
  <dcterms:modified xsi:type="dcterms:W3CDTF">2018-12-19T20:14:52Z</dcterms:modified>
</cp:coreProperties>
</file>