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32" r:id="rId2"/>
  </p:sldMasterIdLst>
  <p:notesMasterIdLst>
    <p:notesMasterId r:id="rId20"/>
  </p:notesMasterIdLst>
  <p:handoutMasterIdLst>
    <p:handoutMasterId r:id="rId21"/>
  </p:handoutMasterIdLst>
  <p:sldIdLst>
    <p:sldId id="269" r:id="rId3"/>
    <p:sldId id="288" r:id="rId4"/>
    <p:sldId id="289" r:id="rId5"/>
    <p:sldId id="301" r:id="rId6"/>
    <p:sldId id="270" r:id="rId7"/>
    <p:sldId id="271" r:id="rId8"/>
    <p:sldId id="274" r:id="rId9"/>
    <p:sldId id="275" r:id="rId10"/>
    <p:sldId id="276" r:id="rId11"/>
    <p:sldId id="303" r:id="rId12"/>
    <p:sldId id="277" r:id="rId13"/>
    <p:sldId id="304" r:id="rId14"/>
    <p:sldId id="278" r:id="rId15"/>
    <p:sldId id="279" r:id="rId16"/>
    <p:sldId id="281" r:id="rId17"/>
    <p:sldId id="302" r:id="rId18"/>
    <p:sldId id="286"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D5EF"/>
    <a:srgbClr val="F7CF09"/>
    <a:srgbClr val="5E1D10"/>
    <a:srgbClr val="4D4D4D"/>
    <a:srgbClr val="B0AC00"/>
    <a:srgbClr val="D5E1E7"/>
    <a:srgbClr val="FFCC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p:cViewPr varScale="1">
        <p:scale>
          <a:sx n="73" d="100"/>
          <a:sy n="73" d="100"/>
        </p:scale>
        <p:origin x="1278" y="72"/>
      </p:cViewPr>
      <p:guideLst>
        <p:guide orient="horz" pos="2160"/>
        <p:guide pos="2880"/>
      </p:guideLst>
    </p:cSldViewPr>
  </p:slideViewPr>
  <p:notesTextViewPr>
    <p:cViewPr>
      <p:scale>
        <a:sx n="3" d="2"/>
        <a:sy n="3" d="2"/>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276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276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276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F2207E9-65EC-40A2-B024-3F0046102C90}" type="slidenum">
              <a:rPr lang="en-US"/>
              <a:pPr>
                <a:defRPr/>
              </a:pPr>
              <a:t>‹#›</a:t>
            </a:fld>
            <a:endParaRPr lang="en-US"/>
          </a:p>
        </p:txBody>
      </p:sp>
    </p:spTree>
    <p:extLst>
      <p:ext uri="{BB962C8B-B14F-4D97-AF65-F5344CB8AC3E}">
        <p14:creationId xmlns:p14="http://schemas.microsoft.com/office/powerpoint/2010/main" val="16754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DC48C5-B626-440D-9902-3BCDC9DF04B1}" type="datetimeFigureOut">
              <a:rPr lang="en-US" smtClean="0"/>
              <a:t>8/20/2019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6FF918-543F-47ED-954D-7089989B768A}" type="slidenum">
              <a:rPr lang="en-US" smtClean="0"/>
              <a:t>‹#›</a:t>
            </a:fld>
            <a:endParaRPr lang="en-US"/>
          </a:p>
        </p:txBody>
      </p:sp>
    </p:spTree>
    <p:extLst>
      <p:ext uri="{BB962C8B-B14F-4D97-AF65-F5344CB8AC3E}">
        <p14:creationId xmlns:p14="http://schemas.microsoft.com/office/powerpoint/2010/main" val="1835065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FF918-543F-47ED-954D-7089989B768A}" type="slidenum">
              <a:rPr lang="en-US" smtClean="0"/>
              <a:t>4</a:t>
            </a:fld>
            <a:endParaRPr lang="en-US"/>
          </a:p>
        </p:txBody>
      </p:sp>
    </p:spTree>
    <p:extLst>
      <p:ext uri="{BB962C8B-B14F-4D97-AF65-F5344CB8AC3E}">
        <p14:creationId xmlns:p14="http://schemas.microsoft.com/office/powerpoint/2010/main" val="373807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1600200"/>
            <a:ext cx="7772400" cy="990600"/>
          </a:xfrm>
        </p:spPr>
        <p:txBody>
          <a:bodyPr/>
          <a:lstStyle>
            <a:lvl1pPr algn="ctr">
              <a:defRPr sz="4400"/>
            </a:lvl1pPr>
          </a:lstStyle>
          <a:p>
            <a:r>
              <a:rPr lang="en-US" smtClean="0"/>
              <a:t>Click to edit Master title style</a:t>
            </a:r>
            <a:endParaRPr lang="en-US"/>
          </a:p>
        </p:txBody>
      </p:sp>
      <p:sp>
        <p:nvSpPr>
          <p:cNvPr id="16387" name="Rectangle 3"/>
          <p:cNvSpPr>
            <a:spLocks noGrp="1" noChangeArrowheads="1"/>
          </p:cNvSpPr>
          <p:nvPr>
            <p:ph type="subTitle" idx="1"/>
          </p:nvPr>
        </p:nvSpPr>
        <p:spPr>
          <a:xfrm>
            <a:off x="685800" y="2514600"/>
            <a:ext cx="7772400" cy="685800"/>
          </a:xfrm>
        </p:spPr>
        <p:txBody>
          <a:bodyPr/>
          <a:lstStyle>
            <a:lvl1pPr marL="0" indent="0" algn="ctr">
              <a:buFontTx/>
              <a:buNone/>
              <a:defRPr sz="2800"/>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76900" y="838200"/>
            <a:ext cx="16383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838200"/>
            <a:ext cx="47625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smtClean="0"/>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96DFF08F-DC6B-4601-B491-B0F83F6DD2DA}" type="datetimeFigureOut">
              <a:rPr lang="en-US" smtClean="0"/>
              <a:t>8/20/2019</a:t>
            </a:fld>
            <a:endParaRPr lang="en-US" dirty="0"/>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en-US" dirty="0"/>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4FAB73BC-B049-4115-A692-8D63A059BFB8}" type="slidenum">
              <a:rPr lang="en-US" smtClean="0"/>
              <a:t>‹#›</a:t>
            </a:fld>
            <a:endParaRPr lang="en-US" dirty="0"/>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47614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6913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25421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5355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4535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8/20/2019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80001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pPr/>
              <a:t>8/20/2019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94255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5306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12539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87405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1983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76095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8198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5916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3138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1714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373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39B335-F5C8-4EDF-B1E2-6347D416EBE4}"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9473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752600"/>
            <a:ext cx="320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14800" y="1752600"/>
            <a:ext cx="320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Content Placeholder 2"/>
          <p:cNvSpPr>
            <a:spLocks noGrp="1"/>
          </p:cNvSpPr>
          <p:nvPr>
            <p:ph idx="1"/>
          </p:nvPr>
        </p:nvSpPr>
        <p:spPr>
          <a:xfrm>
            <a:off x="762000" y="1752600"/>
            <a:ext cx="6553200" cy="4343400"/>
          </a:xfrm>
        </p:spPr>
        <p:txBody>
          <a:bodyPr/>
          <a:lstStyle>
            <a:lvl1pPr>
              <a:buFontTx/>
              <a:buNone/>
              <a:defRPr>
                <a:solidFill>
                  <a:schemeClr val="tx1"/>
                </a:solidFill>
                <a:latin typeface="+mn-lt"/>
              </a:defRPr>
            </a:lvl1pPr>
            <a:lvl2pPr>
              <a:buFontTx/>
              <a:buNone/>
              <a:defRPr sz="1600">
                <a:solidFill>
                  <a:schemeClr val="tx1"/>
                </a:solidFill>
                <a:latin typeface="+mn-lt"/>
              </a:defRPr>
            </a:lvl2pPr>
            <a:lvl3pPr>
              <a:buFontTx/>
              <a:buNone/>
              <a:defRPr sz="1600">
                <a:solidFill>
                  <a:schemeClr val="tx1"/>
                </a:solidFill>
                <a:latin typeface="+mn-lt"/>
              </a:defRPr>
            </a:lvl3pPr>
            <a:lvl4pPr>
              <a:buFontTx/>
              <a:buNone/>
              <a:defRPr sz="1600">
                <a:solidFill>
                  <a:schemeClr val="tx1"/>
                </a:solidFill>
                <a:latin typeface="+mn-lt"/>
              </a:defRPr>
            </a:lvl4pPr>
            <a:lvl5pPr>
              <a:buFontTx/>
              <a:buNone/>
              <a:defRPr sz="1600">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838200"/>
            <a:ext cx="655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Your Topic Goes Here</a:t>
            </a:r>
          </a:p>
        </p:txBody>
      </p:sp>
      <p:sp>
        <p:nvSpPr>
          <p:cNvPr id="1027" name="Rectangle 3"/>
          <p:cNvSpPr>
            <a:spLocks noGrp="1" noChangeArrowheads="1"/>
          </p:cNvSpPr>
          <p:nvPr>
            <p:ph type="body" idx="1"/>
          </p:nvPr>
        </p:nvSpPr>
        <p:spPr bwMode="auto">
          <a:xfrm>
            <a:off x="762000" y="1752600"/>
            <a:ext cx="6553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Your Subtopics Go Here</a:t>
            </a:r>
          </a:p>
        </p:txBody>
      </p:sp>
    </p:spTree>
  </p:cSld>
  <p:clrMap bg1="lt1" tx1="dk1" bg2="lt2" tx2="dk2" accent1="accent1" accent2="accent2" accent3="accent3" accent4="accent4" accent5="accent5" accent6="accent6" hlink="hlink" folHlink="folHlink"/>
  <p:sldLayoutIdLst>
    <p:sldLayoutId id="2147483662" r:id="rId1"/>
    <p:sldLayoutId id="2147483653" r:id="rId2"/>
    <p:sldLayoutId id="2147483654" r:id="rId3"/>
    <p:sldLayoutId id="2147483655" r:id="rId4"/>
    <p:sldLayoutId id="2147483656" r:id="rId5"/>
    <p:sldLayoutId id="2147483663" r:id="rId6"/>
    <p:sldLayoutId id="2147483664" r:id="rId7"/>
    <p:sldLayoutId id="2147483657" r:id="rId8"/>
    <p:sldLayoutId id="2147483658" r:id="rId9"/>
    <p:sldLayoutId id="2147483659" r:id="rId10"/>
    <p:sldLayoutId id="2147483660" r:id="rId11"/>
    <p:sldLayoutId id="2147483661" r:id="rId12"/>
  </p:sldLayoutIdLst>
  <p:txStyles>
    <p:titleStyle>
      <a:lvl1pPr algn="l" rtl="0" eaLnBrk="0" fontAlgn="base" hangingPunct="0">
        <a:spcBef>
          <a:spcPct val="0"/>
        </a:spcBef>
        <a:spcAft>
          <a:spcPct val="0"/>
        </a:spcAft>
        <a:defRPr sz="3200">
          <a:solidFill>
            <a:srgbClr val="95B3D7"/>
          </a:solidFill>
          <a:latin typeface="+mj-lt"/>
          <a:ea typeface="+mj-ea"/>
          <a:cs typeface="+mj-cs"/>
        </a:defRPr>
      </a:lvl1pPr>
      <a:lvl2pPr algn="l" rtl="0" eaLnBrk="0" fontAlgn="base" hangingPunct="0">
        <a:spcBef>
          <a:spcPct val="0"/>
        </a:spcBef>
        <a:spcAft>
          <a:spcPct val="0"/>
        </a:spcAft>
        <a:defRPr sz="3200">
          <a:solidFill>
            <a:srgbClr val="95B3D7"/>
          </a:solidFill>
          <a:latin typeface="Arial Black" pitchFamily="34" charset="0"/>
        </a:defRPr>
      </a:lvl2pPr>
      <a:lvl3pPr algn="l" rtl="0" eaLnBrk="0" fontAlgn="base" hangingPunct="0">
        <a:spcBef>
          <a:spcPct val="0"/>
        </a:spcBef>
        <a:spcAft>
          <a:spcPct val="0"/>
        </a:spcAft>
        <a:defRPr sz="3200">
          <a:solidFill>
            <a:srgbClr val="95B3D7"/>
          </a:solidFill>
          <a:latin typeface="Arial Black" pitchFamily="34" charset="0"/>
        </a:defRPr>
      </a:lvl3pPr>
      <a:lvl4pPr algn="l" rtl="0" eaLnBrk="0" fontAlgn="base" hangingPunct="0">
        <a:spcBef>
          <a:spcPct val="0"/>
        </a:spcBef>
        <a:spcAft>
          <a:spcPct val="0"/>
        </a:spcAft>
        <a:defRPr sz="3200">
          <a:solidFill>
            <a:srgbClr val="95B3D7"/>
          </a:solidFill>
          <a:latin typeface="Arial Black" pitchFamily="34" charset="0"/>
        </a:defRPr>
      </a:lvl4pPr>
      <a:lvl5pPr algn="l" rtl="0" eaLnBrk="0" fontAlgn="base" hangingPunct="0">
        <a:spcBef>
          <a:spcPct val="0"/>
        </a:spcBef>
        <a:spcAft>
          <a:spcPct val="0"/>
        </a:spcAft>
        <a:defRPr sz="3200">
          <a:solidFill>
            <a:srgbClr val="95B3D7"/>
          </a:solidFill>
          <a:latin typeface="Arial Black" pitchFamily="34" charset="0"/>
        </a:defRPr>
      </a:lvl5pPr>
      <a:lvl6pPr marL="457200" algn="l" rtl="0" eaLnBrk="1" fontAlgn="base" hangingPunct="1">
        <a:spcBef>
          <a:spcPct val="0"/>
        </a:spcBef>
        <a:spcAft>
          <a:spcPct val="0"/>
        </a:spcAft>
        <a:defRPr sz="3200">
          <a:solidFill>
            <a:srgbClr val="D5E1E7"/>
          </a:solidFill>
          <a:latin typeface="Arial Black" pitchFamily="34" charset="0"/>
        </a:defRPr>
      </a:lvl6pPr>
      <a:lvl7pPr marL="914400" algn="l" rtl="0" eaLnBrk="1" fontAlgn="base" hangingPunct="1">
        <a:spcBef>
          <a:spcPct val="0"/>
        </a:spcBef>
        <a:spcAft>
          <a:spcPct val="0"/>
        </a:spcAft>
        <a:defRPr sz="3200">
          <a:solidFill>
            <a:srgbClr val="D5E1E7"/>
          </a:solidFill>
          <a:latin typeface="Arial Black" pitchFamily="34" charset="0"/>
        </a:defRPr>
      </a:lvl7pPr>
      <a:lvl8pPr marL="1371600" algn="l" rtl="0" eaLnBrk="1" fontAlgn="base" hangingPunct="1">
        <a:spcBef>
          <a:spcPct val="0"/>
        </a:spcBef>
        <a:spcAft>
          <a:spcPct val="0"/>
        </a:spcAft>
        <a:defRPr sz="3200">
          <a:solidFill>
            <a:srgbClr val="D5E1E7"/>
          </a:solidFill>
          <a:latin typeface="Arial Black" pitchFamily="34" charset="0"/>
        </a:defRPr>
      </a:lvl8pPr>
      <a:lvl9pPr marL="1828800" algn="l" rtl="0" eaLnBrk="1" fontAlgn="base" hangingPunct="1">
        <a:spcBef>
          <a:spcPct val="0"/>
        </a:spcBef>
        <a:spcAft>
          <a:spcPct val="0"/>
        </a:spcAft>
        <a:defRPr sz="3200">
          <a:solidFill>
            <a:srgbClr val="D5E1E7"/>
          </a:solidFill>
          <a:latin typeface="Arial Black" pitchFamily="34" charset="0"/>
        </a:defRPr>
      </a:lvl9pPr>
    </p:titleStyle>
    <p:bodyStyle>
      <a:lvl1pPr marL="342900" indent="-342900" algn="l" rtl="0" eaLnBrk="0" fontAlgn="base" hangingPunct="0">
        <a:spcBef>
          <a:spcPct val="20000"/>
        </a:spcBef>
        <a:spcAft>
          <a:spcPct val="0"/>
        </a:spcAft>
        <a:buChar char="•"/>
        <a:defRPr sz="2000">
          <a:solidFill>
            <a:srgbClr val="DCE6F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6239B335-F5C8-4EDF-B1E2-6347D416EBE4}" type="datetimeFigureOut">
              <a:rPr lang="en-US" dirty="0"/>
              <a:t>8/20/2019</a:t>
            </a:fld>
            <a:endParaRPr lang="en-US" dirty="0"/>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91635902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hyperlink" Target="https://online.seterra.com/en/vgp/3003" TargetMode="Externa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cnn.com/cnn10" TargetMode="External"/><Relationship Id="rId1" Type="http://schemas.openxmlformats.org/officeDocument/2006/relationships/slideLayout" Target="../slideLayouts/slideLayout30.xml"/><Relationship Id="rId4" Type="http://schemas.openxmlformats.org/officeDocument/2006/relationships/hyperlink" Target="https://www.cnn.com/cnn1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hyperlink" Target="http://mrsrobertsonwillowcreek.weebly.com/" TargetMode="Externa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
          <p:cNvSpPr>
            <a:spLocks noGrp="1" noChangeArrowheads="1"/>
          </p:cNvSpPr>
          <p:nvPr>
            <p:ph type="ctrTitle"/>
          </p:nvPr>
        </p:nvSpPr>
        <p:spPr/>
        <p:txBody>
          <a:bodyPr/>
          <a:lstStyle/>
          <a:p>
            <a:pPr eaLnBrk="1" hangingPunct="1"/>
            <a:r>
              <a:rPr lang="en-US" smtClean="0"/>
              <a:t>World Geography</a:t>
            </a:r>
          </a:p>
        </p:txBody>
      </p:sp>
      <p:sp>
        <p:nvSpPr>
          <p:cNvPr id="15362" name="Rectangle 5"/>
          <p:cNvSpPr>
            <a:spLocks noGrp="1" noChangeArrowheads="1"/>
          </p:cNvSpPr>
          <p:nvPr>
            <p:ph type="subTitle" idx="1"/>
          </p:nvPr>
        </p:nvSpPr>
        <p:spPr/>
        <p:txBody>
          <a:bodyPr/>
          <a:lstStyle/>
          <a:p>
            <a:pPr eaLnBrk="1" hangingPunct="1"/>
            <a:r>
              <a:rPr lang="en-US" smtClean="0"/>
              <a:t>Mrs. Robertson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0"/>
            <a:ext cx="7797662" cy="1151965"/>
          </a:xfrm>
        </p:spPr>
        <p:txBody>
          <a:bodyPr/>
          <a:lstStyle/>
          <a:p>
            <a:r>
              <a:rPr lang="en-US" dirty="0" smtClean="0"/>
              <a:t>Map Tests</a:t>
            </a:r>
            <a:endParaRPr lang="en-US" dirty="0"/>
          </a:p>
        </p:txBody>
      </p:sp>
      <p:sp>
        <p:nvSpPr>
          <p:cNvPr id="3" name="Content Placeholder 2"/>
          <p:cNvSpPr>
            <a:spLocks noGrp="1"/>
          </p:cNvSpPr>
          <p:nvPr>
            <p:ph idx="1"/>
          </p:nvPr>
        </p:nvSpPr>
        <p:spPr>
          <a:xfrm>
            <a:off x="500496" y="1158892"/>
            <a:ext cx="7797662" cy="4337404"/>
          </a:xfrm>
        </p:spPr>
        <p:txBody>
          <a:bodyPr>
            <a:normAutofit fontScale="25000" lnSpcReduction="20000"/>
          </a:bodyPr>
          <a:lstStyle/>
          <a:p>
            <a:r>
              <a:rPr lang="en-US" sz="7200" dirty="0" smtClean="0">
                <a:latin typeface="Times New Roman" panose="02020603050405020304" pitchFamily="18" charset="0"/>
                <a:cs typeface="Times New Roman" panose="02020603050405020304" pitchFamily="18" charset="0"/>
              </a:rPr>
              <a:t>Directions</a:t>
            </a:r>
            <a:r>
              <a:rPr lang="en-US" sz="7200" dirty="0">
                <a:latin typeface="Times New Roman" panose="02020603050405020304" pitchFamily="18" charset="0"/>
                <a:cs typeface="Times New Roman" panose="02020603050405020304" pitchFamily="18" charset="0"/>
              </a:rPr>
              <a:t>:  All Map Tests will be taken online using the website: online.seterra.net/</a:t>
            </a:r>
            <a:r>
              <a:rPr lang="en-US" sz="7200" dirty="0" err="1">
                <a:latin typeface="Times New Roman" panose="02020603050405020304" pitchFamily="18" charset="0"/>
                <a:cs typeface="Times New Roman" panose="02020603050405020304" pitchFamily="18" charset="0"/>
              </a:rPr>
              <a:t>en</a:t>
            </a:r>
            <a:r>
              <a:rPr lang="en-US" sz="7200" dirty="0">
                <a:latin typeface="Times New Roman" panose="02020603050405020304" pitchFamily="18" charset="0"/>
                <a:cs typeface="Times New Roman" panose="02020603050405020304" pitchFamily="18" charset="0"/>
              </a:rPr>
              <a:t>.</a:t>
            </a:r>
          </a:p>
          <a:p>
            <a:pPr lvl="0"/>
            <a:r>
              <a:rPr lang="en-US" sz="7200" dirty="0">
                <a:latin typeface="Times New Roman" panose="02020603050405020304" pitchFamily="18" charset="0"/>
                <a:cs typeface="Times New Roman" panose="02020603050405020304" pitchFamily="18" charset="0"/>
              </a:rPr>
              <a:t>Map Tests MUST be taken in class with a Social Studies teacher AT SCHOOL before school, during Pride Time, or after school.  NO EXCEPTIONS.</a:t>
            </a:r>
          </a:p>
          <a:p>
            <a:pPr lvl="0"/>
            <a:r>
              <a:rPr lang="en-US" sz="7200" dirty="0">
                <a:latin typeface="Times New Roman" panose="02020603050405020304" pitchFamily="18" charset="0"/>
                <a:cs typeface="Times New Roman" panose="02020603050405020304" pitchFamily="18" charset="0"/>
              </a:rPr>
              <a:t>No maps may be used while taking the Tests.</a:t>
            </a:r>
          </a:p>
          <a:p>
            <a:pPr lvl="0"/>
            <a:r>
              <a:rPr lang="en-US" sz="7200" dirty="0">
                <a:latin typeface="Times New Roman" panose="02020603050405020304" pitchFamily="18" charset="0"/>
                <a:cs typeface="Times New Roman" panose="02020603050405020304" pitchFamily="18" charset="0"/>
              </a:rPr>
              <a:t>TIME:  Map Tests must be completed by the time given by your teacher. (If the time is 2:00minutes, 2:01 does not count.  </a:t>
            </a:r>
            <a:r>
              <a:rPr lang="en-US" sz="7200" u="sng" dirty="0">
                <a:latin typeface="Times New Roman" panose="02020603050405020304" pitchFamily="18" charset="0"/>
                <a:cs typeface="Times New Roman" panose="02020603050405020304" pitchFamily="18" charset="0"/>
              </a:rPr>
              <a:t>NO EXCEPTIONS unless teacher approved PRIOR to the test date for students with IEP’s</a:t>
            </a:r>
            <a:r>
              <a:rPr lang="en-US" sz="7200" dirty="0">
                <a:latin typeface="Times New Roman" panose="02020603050405020304" pitchFamily="18" charset="0"/>
                <a:cs typeface="Times New Roman" panose="02020603050405020304" pitchFamily="18" charset="0"/>
              </a:rPr>
              <a:t>.</a:t>
            </a:r>
          </a:p>
          <a:p>
            <a:pPr lvl="0"/>
            <a:r>
              <a:rPr lang="en-US" sz="7200" dirty="0">
                <a:latin typeface="Times New Roman" panose="02020603050405020304" pitchFamily="18" charset="0"/>
                <a:cs typeface="Times New Roman" panose="02020603050405020304" pitchFamily="18" charset="0"/>
              </a:rPr>
              <a:t>You must score 100 %.  (99% or 98% or any other score do not count).</a:t>
            </a:r>
          </a:p>
          <a:p>
            <a:pPr lvl="0"/>
            <a:r>
              <a:rPr lang="en-US" sz="7200" dirty="0">
                <a:latin typeface="Times New Roman" panose="02020603050405020304" pitchFamily="18" charset="0"/>
                <a:cs typeface="Times New Roman" panose="02020603050405020304" pitchFamily="18" charset="0"/>
              </a:rPr>
              <a:t>Any students who do not take the Tests by the date given will take the paper version Tests at the beginning of class.  FIRST SCORE WILL COUNT. NO </a:t>
            </a:r>
            <a:r>
              <a:rPr lang="en-US" sz="7200" dirty="0" smtClean="0">
                <a:latin typeface="Times New Roman" panose="02020603050405020304" pitchFamily="18" charset="0"/>
                <a:cs typeface="Times New Roman" panose="02020603050405020304" pitchFamily="18" charset="0"/>
              </a:rPr>
              <a:t>RETAKES</a:t>
            </a:r>
          </a:p>
          <a:p>
            <a:pPr lvl="0"/>
            <a:r>
              <a:rPr lang="en-US" sz="7200" dirty="0" err="1" smtClean="0">
                <a:latin typeface="Times New Roman" panose="02020603050405020304" pitchFamily="18" charset="0"/>
                <a:cs typeface="Times New Roman" panose="02020603050405020304" pitchFamily="18" charset="0"/>
                <a:hlinkClick r:id="rId2"/>
              </a:rPr>
              <a:t>Seterra</a:t>
            </a:r>
            <a:r>
              <a:rPr lang="en-US" sz="7200" dirty="0" smtClean="0">
                <a:latin typeface="Times New Roman" panose="02020603050405020304" pitchFamily="18" charset="0"/>
                <a:cs typeface="Times New Roman" panose="02020603050405020304" pitchFamily="18" charset="0"/>
                <a:hlinkClick r:id="rId2"/>
              </a:rPr>
              <a:t>.</a:t>
            </a:r>
            <a:endParaRPr lang="en-US" sz="7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81625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457200" y="76200"/>
            <a:ext cx="8229600" cy="792163"/>
          </a:xfrm>
        </p:spPr>
        <p:txBody>
          <a:bodyPr>
            <a:normAutofit/>
          </a:bodyPr>
          <a:lstStyle/>
          <a:p>
            <a:pPr eaLnBrk="1" hangingPunct="1"/>
            <a:r>
              <a:rPr lang="en-US" sz="2400" dirty="0" smtClean="0"/>
              <a:t>Classroom Rules &amp; Procedures:</a:t>
            </a:r>
            <a:br>
              <a:rPr lang="en-US" sz="2400" dirty="0" smtClean="0"/>
            </a:br>
            <a:r>
              <a:rPr lang="en-US" sz="2400" dirty="0" smtClean="0"/>
              <a:t> Late Work Policy</a:t>
            </a:r>
          </a:p>
        </p:txBody>
      </p:sp>
      <p:sp>
        <p:nvSpPr>
          <p:cNvPr id="24578" name="Rectangle 3"/>
          <p:cNvSpPr>
            <a:spLocks noGrp="1" noChangeArrowheads="1"/>
          </p:cNvSpPr>
          <p:nvPr>
            <p:ph idx="1"/>
          </p:nvPr>
        </p:nvSpPr>
        <p:spPr>
          <a:xfrm>
            <a:off x="152400" y="905453"/>
            <a:ext cx="8458200" cy="4953000"/>
          </a:xfrm>
        </p:spPr>
        <p:txBody>
          <a:bodyPr>
            <a:noAutofit/>
          </a:bodyPr>
          <a:lstStyle/>
          <a:p>
            <a:r>
              <a:rPr lang="en-US" sz="1800" dirty="0">
                <a:latin typeface="Times New Roman" panose="02020603050405020304" pitchFamily="18" charset="0"/>
                <a:cs typeface="Times New Roman" panose="02020603050405020304" pitchFamily="18" charset="0"/>
              </a:rPr>
              <a:t>Homework is generally corrected in class the day it is due. Anything turned in late will be docked 50 </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cs typeface="Times New Roman" panose="02020603050405020304" pitchFamily="18" charset="0"/>
              </a:rPr>
              <a:t>NO LATE WORK/ASSIGNMENTS WILL BE ACCEPTED AFTER THE UNIT TEST IS GIVEN. </a:t>
            </a: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Work is considered late if the student is present in class and does not hand in the assignment on the due date, or as the teacher collects it</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Completion of all late work for students not in attendance on the due date is the responsibility of the student. Students should turn in late work on the next school day and write ABSENT at the top.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Quality of Work</a:t>
            </a:r>
            <a:r>
              <a:rPr lang="en-US" dirty="0">
                <a:latin typeface="Times New Roman" panose="02020603050405020304" pitchFamily="18" charset="0"/>
                <a:cs typeface="Times New Roman" panose="02020603050405020304" pitchFamily="18" charset="0"/>
              </a:rPr>
              <a:t>- if your work is not done neatly, it will not be accepted.  If I can’t read it, I can’t grade it.  All work needs to have a name, period #, title, and date.  If you do not have your name on your assignment, it will not be graded.</a:t>
            </a:r>
          </a:p>
          <a:p>
            <a:endParaRPr lang="en-US" dirty="0"/>
          </a:p>
        </p:txBody>
      </p:sp>
    </p:spTree>
    <p:extLst>
      <p:ext uri="{BB962C8B-B14F-4D97-AF65-F5344CB8AC3E}">
        <p14:creationId xmlns:p14="http://schemas.microsoft.com/office/powerpoint/2010/main" val="837434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457200" y="76200"/>
            <a:ext cx="8229600" cy="792163"/>
          </a:xfrm>
        </p:spPr>
        <p:txBody>
          <a:bodyPr>
            <a:normAutofit/>
          </a:bodyPr>
          <a:lstStyle/>
          <a:p>
            <a:pPr eaLnBrk="1" hangingPunct="1"/>
            <a:r>
              <a:rPr lang="en-US" sz="2400" smtClean="0"/>
              <a:t>Classroom Rules &amp; Procedures: Grading Policies</a:t>
            </a:r>
          </a:p>
        </p:txBody>
      </p:sp>
      <p:sp>
        <p:nvSpPr>
          <p:cNvPr id="25602" name="Rectangle 3"/>
          <p:cNvSpPr>
            <a:spLocks noGrp="1" noChangeArrowheads="1"/>
          </p:cNvSpPr>
          <p:nvPr>
            <p:ph idx="1"/>
          </p:nvPr>
        </p:nvSpPr>
        <p:spPr>
          <a:xfrm>
            <a:off x="762000" y="762000"/>
            <a:ext cx="7924800" cy="4953000"/>
          </a:xfrm>
        </p:spPr>
        <p:txBody>
          <a:bodyPr>
            <a:normAutofit fontScale="70000" lnSpcReduction="20000"/>
          </a:bodyPr>
          <a:lstStyle/>
          <a:p>
            <a:r>
              <a:rPr lang="en-US" b="1" dirty="0">
                <a:latin typeface="Times New Roman" panose="02020603050405020304" pitchFamily="18" charset="0"/>
                <a:cs typeface="Times New Roman" panose="02020603050405020304" pitchFamily="18" charset="0"/>
              </a:rPr>
              <a:t>Grading Policies:</a:t>
            </a:r>
            <a:r>
              <a:rPr lang="en-US" dirty="0">
                <a:latin typeface="Times New Roman" panose="02020603050405020304" pitchFamily="18" charset="0"/>
                <a:cs typeface="Times New Roman" panose="02020603050405020304" pitchFamily="18" charset="0"/>
              </a:rPr>
              <a:t>  Grades will be assigned using the following criteria:</a:t>
            </a:r>
          </a:p>
          <a:p>
            <a:r>
              <a:rPr lang="en-US" dirty="0">
                <a:latin typeface="Times New Roman" panose="02020603050405020304" pitchFamily="18" charset="0"/>
                <a:cs typeface="Times New Roman" panose="02020603050405020304" pitchFamily="18" charset="0"/>
              </a:rPr>
              <a:t>1.  25 % Summative Assessments/unit tests (TESTS)</a:t>
            </a:r>
          </a:p>
          <a:p>
            <a:r>
              <a:rPr lang="en-US" dirty="0">
                <a:latin typeface="Times New Roman" panose="02020603050405020304" pitchFamily="18" charset="0"/>
                <a:cs typeface="Times New Roman" panose="02020603050405020304" pitchFamily="18" charset="0"/>
              </a:rPr>
              <a:t>2.  20 % Other/ Projects, Tests, Quizzes (OTHER)</a:t>
            </a:r>
          </a:p>
          <a:p>
            <a:r>
              <a:rPr lang="en-US" dirty="0">
                <a:latin typeface="Times New Roman" panose="02020603050405020304" pitchFamily="18" charset="0"/>
                <a:cs typeface="Times New Roman" panose="02020603050405020304" pitchFamily="18" charset="0"/>
              </a:rPr>
              <a:t>3.  20 % Homework (HMWK)</a:t>
            </a:r>
          </a:p>
          <a:p>
            <a:r>
              <a:rPr lang="en-US" dirty="0">
                <a:latin typeface="Times New Roman" panose="02020603050405020304" pitchFamily="18" charset="0"/>
                <a:cs typeface="Times New Roman" panose="02020603050405020304" pitchFamily="18" charset="0"/>
              </a:rPr>
              <a:t>4.  20% Assignment (ASSN)</a:t>
            </a:r>
          </a:p>
          <a:p>
            <a:r>
              <a:rPr lang="en-US" dirty="0">
                <a:latin typeface="Times New Roman" panose="02020603050405020304" pitchFamily="18" charset="0"/>
                <a:cs typeface="Times New Roman" panose="02020603050405020304" pitchFamily="18" charset="0"/>
              </a:rPr>
              <a:t>5.  15 % Participation (PART)/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At </a:t>
            </a:r>
            <a:r>
              <a:rPr lang="en-US" dirty="0">
                <a:latin typeface="Times New Roman" panose="02020603050405020304" pitchFamily="18" charset="0"/>
                <a:cs typeface="Times New Roman" panose="02020603050405020304" pitchFamily="18" charset="0"/>
              </a:rPr>
              <a:t>the beginning of each term, students receive 100 points of participation.  Points are deducted when a student does not fully participate.  This includes, but is not limited to: being absent (-10 points for each absence after the first time gone), -10 points for being unprepared (i.e. no book, pencil, planner, etc.), and -10 points for disrupting the learning of others. </a:t>
            </a:r>
            <a:r>
              <a:rPr lang="en-US" b="1" dirty="0">
                <a:latin typeface="Times New Roman" panose="02020603050405020304" pitchFamily="18" charset="0"/>
                <a:cs typeface="Times New Roman" panose="02020603050405020304" pitchFamily="18" charset="0"/>
              </a:rPr>
              <a:t>YOU DO NOT LOSE POINTS FOR SCHOOL EXCUSED ABSENCES</a:t>
            </a:r>
            <a:r>
              <a:rPr lang="en-US" dirty="0">
                <a:latin typeface="Times New Roman" panose="02020603050405020304" pitchFamily="18" charset="0"/>
                <a:cs typeface="Times New Roman" panose="02020603050405020304" pitchFamily="18" charset="0"/>
              </a:rPr>
              <a:t>.</a:t>
            </a:r>
          </a:p>
          <a:p>
            <a:r>
              <a:rPr lang="en-US" b="1" i="1" u="sng" dirty="0">
                <a:solidFill>
                  <a:schemeClr val="accent1"/>
                </a:solidFill>
                <a:latin typeface="Times New Roman" panose="02020603050405020304" pitchFamily="18" charset="0"/>
                <a:cs typeface="Times New Roman" panose="02020603050405020304" pitchFamily="18" charset="0"/>
              </a:rPr>
              <a:t>Grade Scale</a:t>
            </a:r>
            <a:endParaRPr lang="en-US" b="1" dirty="0">
              <a:solidFill>
                <a:schemeClr val="accent1"/>
              </a:solidFill>
              <a:latin typeface="Times New Roman" panose="02020603050405020304" pitchFamily="18" charset="0"/>
              <a:cs typeface="Times New Roman" panose="02020603050405020304" pitchFamily="18" charset="0"/>
            </a:endParaRPr>
          </a:p>
          <a:p>
            <a:r>
              <a:rPr lang="en-US" b="1" i="1" dirty="0">
                <a:solidFill>
                  <a:schemeClr val="accent1"/>
                </a:solidFill>
                <a:latin typeface="Times New Roman" panose="02020603050405020304" pitchFamily="18" charset="0"/>
                <a:cs typeface="Times New Roman" panose="02020603050405020304" pitchFamily="18" charset="0"/>
              </a:rPr>
              <a:t>100-94= A	93-90= A-	89-87 = B+	86-83 = B	82-80 = B-	</a:t>
            </a:r>
            <a:r>
              <a:rPr lang="en-US" b="1" dirty="0">
                <a:solidFill>
                  <a:schemeClr val="accent1"/>
                </a:solidFill>
                <a:latin typeface="Times New Roman" panose="02020603050405020304" pitchFamily="18" charset="0"/>
                <a:cs typeface="Times New Roman" panose="02020603050405020304" pitchFamily="18" charset="0"/>
              </a:rPr>
              <a:t>79-77 = C+</a:t>
            </a:r>
          </a:p>
          <a:p>
            <a:r>
              <a:rPr lang="en-US" b="1" dirty="0">
                <a:solidFill>
                  <a:schemeClr val="accent1"/>
                </a:solidFill>
                <a:latin typeface="Times New Roman" panose="02020603050405020304" pitchFamily="18" charset="0"/>
                <a:cs typeface="Times New Roman" panose="02020603050405020304" pitchFamily="18" charset="0"/>
              </a:rPr>
              <a:t>76-73 = C	72-70 = C-</a:t>
            </a:r>
            <a:r>
              <a:rPr lang="en-US" b="1" i="1" dirty="0">
                <a:solidFill>
                  <a:schemeClr val="accent1"/>
                </a:solidFill>
                <a:latin typeface="Times New Roman" panose="02020603050405020304" pitchFamily="18" charset="0"/>
                <a:cs typeface="Times New Roman" panose="02020603050405020304" pitchFamily="18" charset="0"/>
              </a:rPr>
              <a:t>	</a:t>
            </a:r>
            <a:r>
              <a:rPr lang="en-US" b="1" dirty="0">
                <a:solidFill>
                  <a:schemeClr val="accent1"/>
                </a:solidFill>
                <a:latin typeface="Times New Roman" panose="02020603050405020304" pitchFamily="18" charset="0"/>
                <a:cs typeface="Times New Roman" panose="02020603050405020304" pitchFamily="18" charset="0"/>
              </a:rPr>
              <a:t>69-67= D+	66-63= D	62-60= D-	59-0 = F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457200" y="76200"/>
            <a:ext cx="8229600" cy="792163"/>
          </a:xfrm>
        </p:spPr>
        <p:txBody>
          <a:bodyPr/>
          <a:lstStyle/>
          <a:p>
            <a:pPr eaLnBrk="1" hangingPunct="1"/>
            <a:r>
              <a:rPr lang="en-US" sz="2400" smtClean="0"/>
              <a:t>Classroom Rules &amp; Procedures: Class Materials</a:t>
            </a:r>
          </a:p>
        </p:txBody>
      </p:sp>
      <p:sp>
        <p:nvSpPr>
          <p:cNvPr id="26626" name="Rectangle 3"/>
          <p:cNvSpPr>
            <a:spLocks noGrp="1" noChangeArrowheads="1"/>
          </p:cNvSpPr>
          <p:nvPr>
            <p:ph idx="1"/>
          </p:nvPr>
        </p:nvSpPr>
        <p:spPr>
          <a:xfrm>
            <a:off x="1219200" y="1143000"/>
            <a:ext cx="6067425" cy="4343400"/>
          </a:xfrm>
        </p:spPr>
        <p:txBody>
          <a:bodyPr>
            <a:normAutofit fontScale="92500" lnSpcReduction="20000"/>
          </a:bodyPr>
          <a:lstStyle/>
          <a:p>
            <a:r>
              <a:rPr lang="en-US" b="1" dirty="0">
                <a:latin typeface="Times New Roman" panose="02020603050405020304" pitchFamily="18" charset="0"/>
                <a:cs typeface="Times New Roman" panose="02020603050405020304" pitchFamily="18" charset="0"/>
              </a:rPr>
              <a:t>Class Materials: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Students will need to bring the following materials to class </a:t>
            </a:r>
            <a:r>
              <a:rPr lang="en-US" b="1" dirty="0">
                <a:latin typeface="Times New Roman" panose="02020603050405020304" pitchFamily="18" charset="0"/>
                <a:cs typeface="Times New Roman" panose="02020603050405020304" pitchFamily="18" charset="0"/>
              </a:rPr>
              <a:t>DAILY</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1.  3-ring binder-1 inch- with paper (to be used daily). Assignments will be kept in this binder.</a:t>
            </a:r>
          </a:p>
          <a:p>
            <a:r>
              <a:rPr lang="en-US" dirty="0" smtClean="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Colored pencils (no markers, crayons, or colored chalk)</a:t>
            </a:r>
          </a:p>
          <a:p>
            <a:r>
              <a:rPr lang="en-US" dirty="0" smtClean="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Black or Blue ink pen		 </a:t>
            </a:r>
          </a:p>
          <a:p>
            <a:r>
              <a:rPr lang="en-US" dirty="0">
                <a:latin typeface="Times New Roman" panose="02020603050405020304" pitchFamily="18" charset="0"/>
                <a:cs typeface="Times New Roman" panose="02020603050405020304" pitchFamily="18" charset="0"/>
              </a:rPr>
              <a:t>4.  Two RED grading pens		</a:t>
            </a:r>
          </a:p>
          <a:p>
            <a:r>
              <a:rPr lang="en-US" dirty="0">
                <a:latin typeface="Times New Roman" panose="02020603050405020304" pitchFamily="18" charset="0"/>
                <a:cs typeface="Times New Roman" panose="02020603050405020304" pitchFamily="18" charset="0"/>
              </a:rPr>
              <a:t>5.  Two #2 pencils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sz="2800" smtClean="0"/>
              <a:t>How to get your teacher’s good side</a:t>
            </a:r>
          </a:p>
        </p:txBody>
      </p:sp>
      <p:sp>
        <p:nvSpPr>
          <p:cNvPr id="28674" name="Rectangle 3"/>
          <p:cNvSpPr>
            <a:spLocks noGrp="1" noChangeArrowheads="1"/>
          </p:cNvSpPr>
          <p:nvPr>
            <p:ph idx="1"/>
          </p:nvPr>
        </p:nvSpPr>
        <p:spPr>
          <a:xfrm>
            <a:off x="1409632" y="1524000"/>
            <a:ext cx="6007100" cy="4343400"/>
          </a:xfrm>
        </p:spPr>
        <p:txBody>
          <a:bodyPr/>
          <a:lstStyle/>
          <a:p>
            <a:pPr eaLnBrk="1" hangingPunct="1"/>
            <a:r>
              <a:rPr lang="en-US" dirty="0" smtClean="0">
                <a:latin typeface="Times New Roman" panose="02020603050405020304" pitchFamily="18" charset="0"/>
                <a:cs typeface="Times New Roman" panose="02020603050405020304" pitchFamily="18" charset="0"/>
              </a:rPr>
              <a:t>It would be greatly appreciated if you are able or willing to donate to the classroom:  </a:t>
            </a:r>
          </a:p>
          <a:p>
            <a:pPr lvl="1" eaLnBrk="1" hangingPunct="1"/>
            <a:r>
              <a:rPr lang="en-US" dirty="0" smtClean="0">
                <a:latin typeface="Times New Roman" panose="02020603050405020304" pitchFamily="18" charset="0"/>
                <a:cs typeface="Times New Roman" panose="02020603050405020304" pitchFamily="18" charset="0"/>
              </a:rPr>
              <a:t>Treats (rewards) </a:t>
            </a:r>
          </a:p>
          <a:p>
            <a:pPr lvl="1" eaLnBrk="1" hangingPunct="1"/>
            <a:r>
              <a:rPr lang="en-US" dirty="0" smtClean="0">
                <a:latin typeface="Times New Roman" panose="02020603050405020304" pitchFamily="18" charset="0"/>
                <a:cs typeface="Times New Roman" panose="02020603050405020304" pitchFamily="18" charset="0"/>
              </a:rPr>
              <a:t>Tissue paper (Kleenex)—the school does not provide Kleenex.</a:t>
            </a:r>
          </a:p>
          <a:p>
            <a:pPr lvl="1" eaLnBrk="1" hangingPunct="1"/>
            <a:r>
              <a:rPr lang="en-US" dirty="0" smtClean="0">
                <a:latin typeface="Times New Roman" panose="02020603050405020304" pitchFamily="18" charset="0"/>
                <a:cs typeface="Times New Roman" panose="02020603050405020304" pitchFamily="18" charset="0"/>
              </a:rPr>
              <a:t>Colored Pencils</a:t>
            </a:r>
          </a:p>
          <a:p>
            <a:pPr lvl="1" eaLnBrk="1" hangingPunct="1"/>
            <a:r>
              <a:rPr lang="en-US" dirty="0" smtClean="0">
                <a:latin typeface="Times New Roman" panose="02020603050405020304" pitchFamily="18" charset="0"/>
                <a:cs typeface="Times New Roman" panose="02020603050405020304" pitchFamily="18" charset="0"/>
              </a:rPr>
              <a:t>Clorox Wipes</a:t>
            </a:r>
          </a:p>
          <a:p>
            <a:pPr lvl="1" eaLnBrk="1" hangingPunct="1"/>
            <a:r>
              <a:rPr lang="en-US" dirty="0" smtClean="0">
                <a:latin typeface="Times New Roman" panose="02020603050405020304" pitchFamily="18" charset="0"/>
                <a:cs typeface="Times New Roman" panose="02020603050405020304" pitchFamily="18" charset="0"/>
              </a:rPr>
              <a:t>Hand Sanitizer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Would you rather…</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60992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r>
              <a:rPr lang="en-US" dirty="0" smtClean="0"/>
              <a:t>Current Events—EVERY WEEK</a:t>
            </a:r>
          </a:p>
        </p:txBody>
      </p:sp>
      <p:sp>
        <p:nvSpPr>
          <p:cNvPr id="31746" name="Rectangle 3"/>
          <p:cNvSpPr>
            <a:spLocks noGrp="1" noChangeArrowheads="1"/>
          </p:cNvSpPr>
          <p:nvPr>
            <p:ph idx="1"/>
          </p:nvPr>
        </p:nvSpPr>
        <p:spPr>
          <a:xfrm>
            <a:off x="-3455669" y="6797714"/>
            <a:ext cx="2129790" cy="1686144"/>
          </a:xfrm>
        </p:spPr>
        <p:txBody>
          <a:bodyPr/>
          <a:lstStyle/>
          <a:p>
            <a:pPr marL="0" indent="0">
              <a:buNone/>
            </a:pPr>
            <a:endParaRPr lang="en-US" dirty="0" smtClean="0"/>
          </a:p>
          <a:p>
            <a:pPr>
              <a:buFontTx/>
              <a:buNone/>
            </a:pPr>
            <a:endParaRPr lang="en-US" dirty="0" smtClean="0"/>
          </a:p>
        </p:txBody>
      </p:sp>
      <p:pic>
        <p:nvPicPr>
          <p:cNvPr id="1026" name="Picture 2" descr="About CNN 10">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730487"/>
            <a:ext cx="5916295" cy="33279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43200" y="2209800"/>
            <a:ext cx="2993192" cy="369332"/>
          </a:xfrm>
          <a:prstGeom prst="rect">
            <a:avLst/>
          </a:prstGeom>
          <a:noFill/>
        </p:spPr>
        <p:txBody>
          <a:bodyPr wrap="none" rtlCol="0">
            <a:spAutoFit/>
          </a:bodyPr>
          <a:lstStyle/>
          <a:p>
            <a:r>
              <a:rPr lang="en-US" dirty="0" smtClean="0">
                <a:hlinkClick r:id="rId4"/>
              </a:rPr>
              <a:t>https://www.cnn.com/cnn10</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DAY 1</a:t>
            </a:r>
            <a:endParaRPr lang="en-US" dirty="0"/>
          </a:p>
        </p:txBody>
      </p:sp>
      <p:sp>
        <p:nvSpPr>
          <p:cNvPr id="3" name="Subtitle 2"/>
          <p:cNvSpPr>
            <a:spLocks noGrp="1"/>
          </p:cNvSpPr>
          <p:nvPr>
            <p:ph type="subTitle" idx="1"/>
          </p:nvPr>
        </p:nvSpPr>
        <p:spPr/>
        <p:txBody>
          <a:bodyPr/>
          <a:lstStyle/>
          <a:p>
            <a:r>
              <a:rPr lang="en-US" dirty="0" smtClean="0"/>
              <a:t>RULES, RULES, RULES</a:t>
            </a:r>
            <a:endParaRPr lang="en-US" dirty="0"/>
          </a:p>
        </p:txBody>
      </p:sp>
    </p:spTree>
    <p:extLst>
      <p:ext uri="{BB962C8B-B14F-4D97-AF65-F5344CB8AC3E}">
        <p14:creationId xmlns:p14="http://schemas.microsoft.com/office/powerpoint/2010/main" val="4221001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93869"/>
            <a:ext cx="7886700" cy="994172"/>
          </a:xfrm>
        </p:spPr>
        <p:txBody>
          <a:bodyPr>
            <a:normAutofit fontScale="90000"/>
          </a:bodyPr>
          <a:lstStyle/>
          <a:p>
            <a:pPr algn="ctr"/>
            <a:r>
              <a:rPr lang="en-US" b="1" dirty="0" smtClean="0"/>
              <a:t>An Open Letter to Students Returning to School</a:t>
            </a:r>
            <a:endParaRPr lang="en-US" b="1" dirty="0"/>
          </a:p>
        </p:txBody>
      </p:sp>
      <p:pic>
        <p:nvPicPr>
          <p:cNvPr id="7" name="An Open Letter to Students Returning to Schoo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70025" y="2063750"/>
            <a:ext cx="5886450" cy="3311525"/>
          </a:xfrm>
        </p:spPr>
      </p:pic>
    </p:spTree>
    <p:extLst>
      <p:ext uri="{BB962C8B-B14F-4D97-AF65-F5344CB8AC3E}">
        <p14:creationId xmlns:p14="http://schemas.microsoft.com/office/powerpoint/2010/main" val="1465998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152400"/>
            <a:ext cx="7797662" cy="1151965"/>
          </a:xfrm>
        </p:spPr>
        <p:txBody>
          <a:bodyPr/>
          <a:lstStyle/>
          <a:p>
            <a:pPr algn="ctr"/>
            <a:r>
              <a:rPr lang="en-US" dirty="0" err="1" smtClean="0"/>
              <a:t>Willowcreek</a:t>
            </a:r>
            <a:r>
              <a:rPr lang="en-US" dirty="0" smtClean="0"/>
              <a:t> Middle School</a:t>
            </a:r>
            <a:endParaRPr lang="en-US" dirty="0"/>
          </a:p>
        </p:txBody>
      </p:sp>
      <p:pic>
        <p:nvPicPr>
          <p:cNvPr id="1026" name="Picture 2" descr="Willowcreek Middle School"/>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978144" y="2063750"/>
            <a:ext cx="2870212" cy="3311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143000"/>
            <a:ext cx="2895600" cy="5447645"/>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1. We are </a:t>
            </a:r>
            <a:r>
              <a:rPr lang="en-US" b="1" dirty="0" smtClean="0">
                <a:latin typeface="Times New Roman" panose="02020603050405020304" pitchFamily="18" charset="0"/>
                <a:cs typeface="Times New Roman" panose="02020603050405020304" pitchFamily="18" charset="0"/>
              </a:rPr>
              <a:t>P</a:t>
            </a:r>
            <a:r>
              <a:rPr lang="en-US" dirty="0" smtClean="0">
                <a:latin typeface="Times New Roman" panose="02020603050405020304" pitchFamily="18" charset="0"/>
                <a:cs typeface="Times New Roman" panose="02020603050405020304" pitchFamily="18" charset="0"/>
              </a:rPr>
              <a:t>REPARED.</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2. We </a:t>
            </a:r>
            <a:r>
              <a:rPr lang="en-US" b="1" dirty="0" smtClean="0">
                <a:latin typeface="Times New Roman" panose="02020603050405020304" pitchFamily="18" charset="0"/>
                <a:cs typeface="Times New Roman" panose="02020603050405020304" pitchFamily="18" charset="0"/>
              </a:rPr>
              <a:t>R</a:t>
            </a:r>
            <a:r>
              <a:rPr lang="en-US" dirty="0" smtClean="0">
                <a:latin typeface="Times New Roman" panose="02020603050405020304" pitchFamily="18" charset="0"/>
                <a:cs typeface="Times New Roman" panose="02020603050405020304" pitchFamily="18" charset="0"/>
              </a:rPr>
              <a:t>ESPECT teachers, others, environment and self.</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3. We show </a:t>
            </a:r>
            <a:r>
              <a:rPr lang="en-US" b="1" dirty="0" smtClean="0">
                <a:latin typeface="Times New Roman" panose="02020603050405020304" pitchFamily="18" charset="0"/>
                <a:cs typeface="Times New Roman" panose="02020603050405020304" pitchFamily="18" charset="0"/>
              </a:rPr>
              <a:t>I</a:t>
            </a:r>
            <a:r>
              <a:rPr lang="en-US" dirty="0" smtClean="0">
                <a:latin typeface="Times New Roman" panose="02020603050405020304" pitchFamily="18" charset="0"/>
                <a:cs typeface="Times New Roman" panose="02020603050405020304" pitchFamily="18" charset="0"/>
              </a:rPr>
              <a:t>NTEGRITY in our work.</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4. We are </a:t>
            </a:r>
            <a:r>
              <a:rPr lang="en-US" b="1" dirty="0" smtClean="0">
                <a:latin typeface="Times New Roman" panose="02020603050405020304" pitchFamily="18" charset="0"/>
                <a:cs typeface="Times New Roman" panose="02020603050405020304" pitchFamily="18" charset="0"/>
              </a:rPr>
              <a:t>D</a:t>
            </a:r>
            <a:r>
              <a:rPr lang="en-US" dirty="0" smtClean="0">
                <a:latin typeface="Times New Roman" panose="02020603050405020304" pitchFamily="18" charset="0"/>
                <a:cs typeface="Times New Roman" panose="02020603050405020304" pitchFamily="18" charset="0"/>
              </a:rPr>
              <a:t>ETERMINED.</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5. We are </a:t>
            </a:r>
            <a:r>
              <a:rPr lang="en-US" b="1" dirty="0" smtClean="0">
                <a:latin typeface="Times New Roman" panose="02020603050405020304" pitchFamily="18" charset="0"/>
                <a:cs typeface="Times New Roman" panose="02020603050405020304" pitchFamily="18" charset="0"/>
              </a:rPr>
              <a:t>E</a:t>
            </a:r>
            <a:r>
              <a:rPr lang="en-US" dirty="0" smtClean="0">
                <a:latin typeface="Times New Roman" panose="02020603050405020304" pitchFamily="18" charset="0"/>
                <a:cs typeface="Times New Roman" panose="02020603050405020304" pitchFamily="18" charset="0"/>
              </a:rPr>
              <a:t>NGAGED.</a:t>
            </a:r>
          </a:p>
          <a:p>
            <a:endParaRPr lang="en-US" dirty="0" smtClean="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6</a:t>
            </a:r>
            <a:r>
              <a:rPr lang="en-US" dirty="0" smtClean="0">
                <a:latin typeface="Times New Roman" panose="02020603050405020304" pitchFamily="18" charset="0"/>
                <a:cs typeface="Times New Roman" panose="02020603050405020304" pitchFamily="18" charset="0"/>
              </a:rPr>
              <a:t>. We follow Directions.</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7.</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We Clean up after ourselves.</a:t>
            </a:r>
          </a:p>
          <a:p>
            <a:endParaRPr lang="en-US" dirty="0" smtClean="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WE ALL BELONG!</a:t>
            </a:r>
          </a:p>
          <a:p>
            <a:endParaRPr lang="en-US" dirty="0"/>
          </a:p>
        </p:txBody>
      </p:sp>
      <p:sp>
        <p:nvSpPr>
          <p:cNvPr id="6" name="TextBox 5"/>
          <p:cNvSpPr txBox="1"/>
          <p:nvPr/>
        </p:nvSpPr>
        <p:spPr>
          <a:xfrm>
            <a:off x="6934200" y="1595853"/>
            <a:ext cx="914400" cy="4247317"/>
          </a:xfrm>
          <a:prstGeom prst="rect">
            <a:avLst/>
          </a:prstGeom>
          <a:noFill/>
        </p:spPr>
        <p:txBody>
          <a:bodyPr wrap="square" rtlCol="0">
            <a:spAutoFit/>
          </a:bodyPr>
          <a:lstStyle/>
          <a:p>
            <a:pPr algn="ctr"/>
            <a:r>
              <a:rPr lang="en-US" sz="5400" b="1" dirty="0" smtClean="0">
                <a:latin typeface="Times New Roman" panose="02020603050405020304" pitchFamily="18" charset="0"/>
                <a:cs typeface="Times New Roman" panose="02020603050405020304" pitchFamily="18" charset="0"/>
              </a:rPr>
              <a:t>P</a:t>
            </a:r>
          </a:p>
          <a:p>
            <a:pPr algn="ctr"/>
            <a:r>
              <a:rPr lang="en-US" sz="5400" b="1" dirty="0" smtClean="0">
                <a:latin typeface="Times New Roman" panose="02020603050405020304" pitchFamily="18" charset="0"/>
                <a:cs typeface="Times New Roman" panose="02020603050405020304" pitchFamily="18" charset="0"/>
              </a:rPr>
              <a:t>R</a:t>
            </a:r>
          </a:p>
          <a:p>
            <a:pPr algn="ctr"/>
            <a:r>
              <a:rPr lang="en-US" sz="5400" b="1" dirty="0" smtClean="0">
                <a:latin typeface="Times New Roman" panose="02020603050405020304" pitchFamily="18" charset="0"/>
                <a:cs typeface="Times New Roman" panose="02020603050405020304" pitchFamily="18" charset="0"/>
              </a:rPr>
              <a:t>I</a:t>
            </a:r>
          </a:p>
          <a:p>
            <a:pPr algn="ctr"/>
            <a:r>
              <a:rPr lang="en-US" sz="5400" b="1" dirty="0" smtClean="0">
                <a:latin typeface="Times New Roman" panose="02020603050405020304" pitchFamily="18" charset="0"/>
                <a:cs typeface="Times New Roman" panose="02020603050405020304" pitchFamily="18" charset="0"/>
              </a:rPr>
              <a:t>D</a:t>
            </a:r>
          </a:p>
          <a:p>
            <a:pPr algn="ctr"/>
            <a:r>
              <a:rPr lang="en-US" sz="5400" b="1" dirty="0">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392799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p:cNvPicPr>
            <a:picLocks noChangeAspect="1" noChangeArrowheads="1"/>
          </p:cNvPicPr>
          <p:nvPr/>
        </p:nvPicPr>
        <p:blipFill>
          <a:blip r:embed="rId2"/>
          <a:srcRect/>
          <a:stretch>
            <a:fillRect/>
          </a:stretch>
        </p:blipFill>
        <p:spPr bwMode="auto">
          <a:xfrm>
            <a:off x="7845425" y="0"/>
            <a:ext cx="1298575" cy="1600200"/>
          </a:xfrm>
          <a:prstGeom prst="rect">
            <a:avLst/>
          </a:prstGeom>
          <a:noFill/>
          <a:ln w="9525">
            <a:noFill/>
            <a:miter lim="800000"/>
            <a:headEnd/>
            <a:tailEnd/>
          </a:ln>
        </p:spPr>
      </p:pic>
      <p:sp>
        <p:nvSpPr>
          <p:cNvPr id="16386" name="Rectangle 2"/>
          <p:cNvSpPr>
            <a:spLocks noGrp="1" noChangeArrowheads="1"/>
          </p:cNvSpPr>
          <p:nvPr>
            <p:ph type="title" idx="4294967295"/>
          </p:nvPr>
        </p:nvSpPr>
        <p:spPr>
          <a:xfrm>
            <a:off x="0" y="350838"/>
            <a:ext cx="8229600" cy="792162"/>
          </a:xfrm>
        </p:spPr>
        <p:txBody>
          <a:bodyPr lIns="91439" tIns="45719" rIns="91439" bIns="45719"/>
          <a:lstStyle/>
          <a:p>
            <a:pPr eaLnBrk="1" hangingPunct="1"/>
            <a:r>
              <a:rPr lang="en-US" sz="2400" smtClean="0"/>
              <a:t>Unit I: Disclosure Document</a:t>
            </a:r>
            <a:endParaRPr lang="en-US" smtClean="0"/>
          </a:p>
        </p:txBody>
      </p:sp>
      <p:sp>
        <p:nvSpPr>
          <p:cNvPr id="16387" name="Content Placeholder 2"/>
          <p:cNvSpPr>
            <a:spLocks noGrp="1"/>
          </p:cNvSpPr>
          <p:nvPr>
            <p:ph idx="4294967295"/>
          </p:nvPr>
        </p:nvSpPr>
        <p:spPr>
          <a:xfrm>
            <a:off x="0" y="914400"/>
            <a:ext cx="8229600" cy="5791200"/>
          </a:xfrm>
        </p:spPr>
        <p:txBody>
          <a:bodyPr lIns="91439" tIns="45719" rIns="91439" bIns="45719">
            <a:normAutofit/>
          </a:bodyPr>
          <a:lstStyle/>
          <a:p>
            <a:pPr eaLnBrk="1" hangingPunct="1"/>
            <a:r>
              <a:rPr lang="en-US" sz="2400" dirty="0" smtClean="0">
                <a:solidFill>
                  <a:schemeClr val="accent1"/>
                </a:solidFill>
                <a:latin typeface="Times New Roman" panose="02020603050405020304" pitchFamily="18" charset="0"/>
                <a:cs typeface="Times New Roman" panose="02020603050405020304" pitchFamily="18" charset="0"/>
              </a:rPr>
              <a:t>1) </a:t>
            </a:r>
            <a:r>
              <a:rPr lang="en-US" sz="2400" u="sng" dirty="0" smtClean="0">
                <a:solidFill>
                  <a:schemeClr val="accent1"/>
                </a:solidFill>
                <a:latin typeface="Times New Roman" panose="02020603050405020304" pitchFamily="18" charset="0"/>
                <a:cs typeface="Times New Roman" panose="02020603050405020304" pitchFamily="18" charset="0"/>
              </a:rPr>
              <a:t>Quietly</a:t>
            </a:r>
            <a:r>
              <a:rPr lang="en-US" sz="2400" dirty="0" smtClean="0">
                <a:solidFill>
                  <a:schemeClr val="accent1"/>
                </a:solidFill>
                <a:latin typeface="Times New Roman" panose="02020603050405020304" pitchFamily="18" charset="0"/>
                <a:cs typeface="Times New Roman" panose="02020603050405020304" pitchFamily="18" charset="0"/>
              </a:rPr>
              <a:t> read the World Geography Disclosure Document BEGINNING WITH THE ATTENDANCE POLICY TO THE END OF THE DOCUMENT.</a:t>
            </a:r>
          </a:p>
          <a:p>
            <a:pPr marL="803275" lvl="1" eaLnBrk="1" hangingPunct="1"/>
            <a:r>
              <a:rPr lang="en-US" sz="2400" dirty="0" smtClean="0">
                <a:solidFill>
                  <a:schemeClr val="accent1"/>
                </a:solidFill>
                <a:latin typeface="Times New Roman" panose="02020603050405020304" pitchFamily="18" charset="0"/>
                <a:cs typeface="Times New Roman" panose="02020603050405020304" pitchFamily="18" charset="0"/>
              </a:rPr>
              <a:t>When finished, write </a:t>
            </a:r>
            <a:r>
              <a:rPr lang="en-US" sz="2400" dirty="0" smtClean="0">
                <a:solidFill>
                  <a:schemeClr val="accent1"/>
                </a:solidFill>
                <a:latin typeface="Times New Roman" panose="02020603050405020304" pitchFamily="18" charset="0"/>
                <a:cs typeface="Times New Roman" panose="02020603050405020304" pitchFamily="18" charset="0"/>
              </a:rPr>
              <a:t>any </a:t>
            </a:r>
            <a:r>
              <a:rPr lang="en-US" sz="2400" dirty="0" smtClean="0">
                <a:solidFill>
                  <a:schemeClr val="accent1"/>
                </a:solidFill>
                <a:latin typeface="Times New Roman" panose="02020603050405020304" pitchFamily="18" charset="0"/>
                <a:cs typeface="Times New Roman" panose="02020603050405020304" pitchFamily="18" charset="0"/>
              </a:rPr>
              <a:t>questions ON THE STICKY </a:t>
            </a:r>
            <a:r>
              <a:rPr lang="en-US" sz="2400" dirty="0" smtClean="0">
                <a:solidFill>
                  <a:schemeClr val="accent1"/>
                </a:solidFill>
                <a:latin typeface="Times New Roman" panose="02020603050405020304" pitchFamily="18" charset="0"/>
                <a:cs typeface="Times New Roman" panose="02020603050405020304" pitchFamily="18" charset="0"/>
              </a:rPr>
              <a:t>NOTES provided, </a:t>
            </a:r>
            <a:r>
              <a:rPr lang="en-US" sz="2400" dirty="0" smtClean="0">
                <a:solidFill>
                  <a:schemeClr val="accent1"/>
                </a:solidFill>
                <a:latin typeface="Times New Roman" panose="02020603050405020304" pitchFamily="18" charset="0"/>
                <a:cs typeface="Times New Roman" panose="02020603050405020304" pitchFamily="18" charset="0"/>
              </a:rPr>
              <a:t>regarding the class for me</a:t>
            </a:r>
            <a:r>
              <a:rPr lang="en-US" sz="2400" dirty="0" smtClean="0">
                <a:solidFill>
                  <a:schemeClr val="accent1"/>
                </a:solidFill>
                <a:latin typeface="Times New Roman" panose="02020603050405020304" pitchFamily="18" charset="0"/>
                <a:cs typeface="Times New Roman" panose="02020603050405020304" pitchFamily="18" charset="0"/>
              </a:rPr>
              <a:t>.</a:t>
            </a:r>
            <a:endParaRPr lang="en-US" sz="2400" dirty="0" smtClean="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0" y="198438"/>
            <a:ext cx="9144000" cy="792162"/>
          </a:xfrm>
        </p:spPr>
        <p:txBody>
          <a:bodyPr/>
          <a:lstStyle/>
          <a:p>
            <a:pPr eaLnBrk="1" hangingPunct="1"/>
            <a:r>
              <a:rPr lang="en-US" sz="2800" smtClean="0"/>
              <a:t>Classroom Rules &amp; Procedures: Attendance</a:t>
            </a:r>
          </a:p>
        </p:txBody>
      </p:sp>
      <p:sp>
        <p:nvSpPr>
          <p:cNvPr id="17410" name="Rectangle 3"/>
          <p:cNvSpPr>
            <a:spLocks noGrp="1" noChangeArrowheads="1"/>
          </p:cNvSpPr>
          <p:nvPr>
            <p:ph idx="1"/>
          </p:nvPr>
        </p:nvSpPr>
        <p:spPr>
          <a:xfrm>
            <a:off x="609600" y="1066800"/>
            <a:ext cx="8001000" cy="5029200"/>
          </a:xfrm>
        </p:spPr>
        <p:txBody>
          <a:bodyPr>
            <a:normAutofit/>
          </a:bodyPr>
          <a:lstStyle/>
          <a:p>
            <a:pPr>
              <a:lnSpc>
                <a:spcPct val="80000"/>
              </a:lnSpc>
            </a:pPr>
            <a:r>
              <a:rPr lang="en-US" b="1" dirty="0">
                <a:latin typeface="Times New Roman" panose="02020603050405020304" pitchFamily="18" charset="0"/>
                <a:cs typeface="Times New Roman" panose="02020603050405020304" pitchFamily="18" charset="0"/>
              </a:rPr>
              <a:t>Attendance</a:t>
            </a:r>
            <a:r>
              <a:rPr lang="en-US" dirty="0">
                <a:latin typeface="Times New Roman" panose="02020603050405020304" pitchFamily="18" charset="0"/>
                <a:cs typeface="Times New Roman" panose="02020603050405020304" pitchFamily="18" charset="0"/>
              </a:rPr>
              <a:t>:  Regular attendance and active participation are important.  If a student misses class, it will be his or her responsibility to check objectives and assignments within the calendar on the website </a:t>
            </a:r>
            <a:r>
              <a:rPr lang="en-US" dirty="0" smtClean="0">
                <a:latin typeface="Times New Roman" panose="02020603050405020304" pitchFamily="18" charset="0"/>
                <a:cs typeface="Times New Roman" panose="02020603050405020304" pitchFamily="18" charset="0"/>
              </a:rPr>
              <a:t>at: </a:t>
            </a:r>
          </a:p>
          <a:p>
            <a:pPr>
              <a:lnSpc>
                <a:spcPct val="80000"/>
              </a:lnSpc>
            </a:pPr>
            <a:r>
              <a:rPr lang="en-US" u="sng" dirty="0" smtClean="0">
                <a:latin typeface="Times New Roman" panose="02020603050405020304" pitchFamily="18" charset="0"/>
                <a:cs typeface="Times New Roman" panose="02020603050405020304" pitchFamily="18" charset="0"/>
                <a:hlinkClick r:id="rId2"/>
              </a:rPr>
              <a:t>http</a:t>
            </a:r>
            <a:r>
              <a:rPr lang="en-US" u="sng" dirty="0">
                <a:latin typeface="Times New Roman" panose="02020603050405020304" pitchFamily="18" charset="0"/>
                <a:cs typeface="Times New Roman" panose="02020603050405020304" pitchFamily="18" charset="0"/>
                <a:hlinkClick r:id="rId2"/>
              </a:rPr>
              <a:t>://mrsrobertsonwillowcreek.weebly.com/</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a:lnSpc>
                <a:spcPct val="80000"/>
              </a:lnSpc>
            </a:pPr>
            <a:r>
              <a:rPr lang="en-US" dirty="0" smtClean="0">
                <a:latin typeface="Times New Roman" panose="02020603050405020304" pitchFamily="18" charset="0"/>
                <a:cs typeface="Times New Roman" panose="02020603050405020304" pitchFamily="18" charset="0"/>
              </a:rPr>
              <a:t>and </a:t>
            </a:r>
            <a:r>
              <a:rPr lang="en-US" b="1" u="sng" dirty="0">
                <a:latin typeface="Times New Roman" panose="02020603050405020304" pitchFamily="18" charset="0"/>
                <a:cs typeface="Times New Roman" panose="02020603050405020304" pitchFamily="18" charset="0"/>
              </a:rPr>
              <a:t>complete</a:t>
            </a:r>
            <a:r>
              <a:rPr lang="en-US" dirty="0">
                <a:latin typeface="Times New Roman" panose="02020603050405020304" pitchFamily="18" charset="0"/>
                <a:cs typeface="Times New Roman" panose="02020603050405020304" pitchFamily="18" charset="0"/>
              </a:rPr>
              <a:t> </a:t>
            </a:r>
            <a:r>
              <a:rPr lang="en-US" b="1" u="sng" dirty="0">
                <a:latin typeface="Times New Roman" panose="02020603050405020304" pitchFamily="18" charset="0"/>
                <a:cs typeface="Times New Roman" panose="02020603050405020304" pitchFamily="18" charset="0"/>
              </a:rPr>
              <a:t>and return their assignments to the teacher within ONE WEEK of the absence.</a:t>
            </a:r>
            <a:r>
              <a:rPr lang="en-US" dirty="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cell_phone"/>
          <p:cNvPicPr>
            <a:picLocks noChangeAspect="1" noChangeArrowheads="1"/>
          </p:cNvPicPr>
          <p:nvPr/>
        </p:nvPicPr>
        <p:blipFill>
          <a:blip r:embed="rId2"/>
          <a:srcRect/>
          <a:stretch>
            <a:fillRect/>
          </a:stretch>
        </p:blipFill>
        <p:spPr bwMode="auto">
          <a:xfrm>
            <a:off x="6553200" y="1676400"/>
            <a:ext cx="2339534" cy="3124200"/>
          </a:xfrm>
          <a:prstGeom prst="rect">
            <a:avLst/>
          </a:prstGeom>
          <a:noFill/>
          <a:ln w="9525">
            <a:noFill/>
            <a:miter lim="800000"/>
            <a:headEnd/>
            <a:tailEnd/>
          </a:ln>
        </p:spPr>
      </p:pic>
      <p:sp>
        <p:nvSpPr>
          <p:cNvPr id="20482" name="Rectangle 3"/>
          <p:cNvSpPr>
            <a:spLocks noGrp="1" noChangeArrowheads="1"/>
          </p:cNvSpPr>
          <p:nvPr>
            <p:ph type="title"/>
          </p:nvPr>
        </p:nvSpPr>
        <p:spPr>
          <a:xfrm>
            <a:off x="457200" y="76200"/>
            <a:ext cx="8229600" cy="792163"/>
          </a:xfrm>
        </p:spPr>
        <p:txBody>
          <a:bodyPr>
            <a:normAutofit/>
          </a:bodyPr>
          <a:lstStyle/>
          <a:p>
            <a:pPr eaLnBrk="1" hangingPunct="1"/>
            <a:r>
              <a:rPr lang="en-US" sz="2400" smtClean="0"/>
              <a:t>Classroom Rules &amp; Procedures: Electronic Devices</a:t>
            </a:r>
          </a:p>
        </p:txBody>
      </p:sp>
      <p:sp>
        <p:nvSpPr>
          <p:cNvPr id="20483" name="Rectangle 4"/>
          <p:cNvSpPr>
            <a:spLocks noGrp="1" noChangeArrowheads="1"/>
          </p:cNvSpPr>
          <p:nvPr>
            <p:ph idx="1"/>
          </p:nvPr>
        </p:nvSpPr>
        <p:spPr>
          <a:xfrm>
            <a:off x="762000" y="990600"/>
            <a:ext cx="5867400" cy="4953000"/>
          </a:xfrm>
        </p:spPr>
        <p:txBody>
          <a:bodyPr>
            <a:normAutofit fontScale="77500" lnSpcReduction="20000"/>
          </a:bodyPr>
          <a:lstStyle/>
          <a:p>
            <a:r>
              <a:rPr lang="en-US" sz="2400" b="1" dirty="0">
                <a:latin typeface="Times New Roman" panose="02020603050405020304" pitchFamily="18" charset="0"/>
                <a:cs typeface="Times New Roman" panose="02020603050405020304" pitchFamily="18" charset="0"/>
              </a:rPr>
              <a:t>Electronic Devices:  </a:t>
            </a:r>
            <a:r>
              <a:rPr lang="en-US" sz="2400" b="1" dirty="0" smtClean="0">
                <a:latin typeface="Times New Roman" panose="02020603050405020304" pitchFamily="18" charset="0"/>
                <a:cs typeface="Times New Roman" panose="02020603050405020304" pitchFamily="18" charset="0"/>
              </a:rPr>
              <a:t>I Don’t Want to See them!</a:t>
            </a:r>
            <a:endParaRPr lang="en-US" sz="2400" dirty="0">
              <a:latin typeface="Times New Roman" panose="02020603050405020304" pitchFamily="18" charset="0"/>
              <a:cs typeface="Times New Roman" panose="02020603050405020304" pitchFamily="18" charset="0"/>
            </a:endParaRPr>
          </a:p>
          <a:p>
            <a:r>
              <a:rPr lang="en-US" sz="2400" dirty="0">
                <a:solidFill>
                  <a:schemeClr val="accent1"/>
                </a:solidFill>
                <a:latin typeface="Times New Roman" panose="02020603050405020304" pitchFamily="18" charset="0"/>
                <a:cs typeface="Times New Roman" panose="02020603050405020304" pitchFamily="18" charset="0"/>
              </a:rPr>
              <a:t>Electronic devices such as cell phones, </a:t>
            </a:r>
            <a:r>
              <a:rPr lang="en-US" sz="2400" dirty="0" err="1">
                <a:solidFill>
                  <a:schemeClr val="accent1"/>
                </a:solidFill>
                <a:latin typeface="Times New Roman" panose="02020603050405020304" pitchFamily="18" charset="0"/>
                <a:cs typeface="Times New Roman" panose="02020603050405020304" pitchFamily="18" charset="0"/>
              </a:rPr>
              <a:t>i</a:t>
            </a:r>
            <a:r>
              <a:rPr lang="en-US" sz="2400" dirty="0">
                <a:solidFill>
                  <a:schemeClr val="accent1"/>
                </a:solidFill>
                <a:latin typeface="Times New Roman" panose="02020603050405020304" pitchFamily="18" charset="0"/>
                <a:cs typeface="Times New Roman" panose="02020603050405020304" pitchFamily="18" charset="0"/>
              </a:rPr>
              <a:t>-pods, etc. are not permitted in class unless teacher directed.</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r>
              <a:rPr lang="en-US" sz="2600" dirty="0" smtClean="0">
                <a:latin typeface="Times New Roman" panose="02020603050405020304" pitchFamily="18" charset="0"/>
                <a:cs typeface="Times New Roman" panose="02020603050405020304" pitchFamily="18" charset="0"/>
              </a:rPr>
              <a:t>Please </a:t>
            </a:r>
            <a:r>
              <a:rPr lang="en-US" sz="2600" dirty="0">
                <a:latin typeface="Times New Roman" panose="02020603050405020304" pitchFamily="18" charset="0"/>
                <a:cs typeface="Times New Roman" panose="02020603050405020304" pitchFamily="18" charset="0"/>
              </a:rPr>
              <a:t>think about keeping all electronic devices at home so that students will be engaged and learn social behaviors that will help them navigate the world around them rather than disengaging from social interactions and the distractions they cause.</a:t>
            </a:r>
          </a:p>
          <a:p>
            <a:pPr eaLnBrk="1" hangingPunct="1">
              <a:buFontTx/>
              <a:buNone/>
            </a:pPr>
            <a:r>
              <a:rPr lang="en-US" sz="2400" b="1" dirty="0" smtClean="0"/>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04800" y="228600"/>
            <a:ext cx="8534400" cy="563563"/>
          </a:xfrm>
        </p:spPr>
        <p:txBody>
          <a:bodyPr>
            <a:normAutofit/>
          </a:bodyPr>
          <a:lstStyle/>
          <a:p>
            <a:pPr eaLnBrk="1" hangingPunct="1"/>
            <a:r>
              <a:rPr lang="en-US" sz="2800" smtClean="0"/>
              <a:t>Classroom Rules &amp; Procedures: Tardy Policy</a:t>
            </a:r>
          </a:p>
        </p:txBody>
      </p:sp>
      <p:sp>
        <p:nvSpPr>
          <p:cNvPr id="21506" name="Rectangle 3"/>
          <p:cNvSpPr>
            <a:spLocks noGrp="1" noChangeArrowheads="1"/>
          </p:cNvSpPr>
          <p:nvPr>
            <p:ph idx="1"/>
          </p:nvPr>
        </p:nvSpPr>
        <p:spPr>
          <a:xfrm>
            <a:off x="1447800" y="764454"/>
            <a:ext cx="5410200" cy="5638800"/>
          </a:xfrm>
        </p:spPr>
        <p:txBody>
          <a:bodyPr>
            <a:normAutofit/>
          </a:bodyPr>
          <a:lstStyle/>
          <a:p>
            <a:r>
              <a:rPr lang="en-US" b="1" dirty="0">
                <a:latin typeface="Times New Roman" panose="02020603050405020304" pitchFamily="18" charset="0"/>
                <a:cs typeface="Times New Roman" panose="02020603050405020304" pitchFamily="18" charset="0"/>
              </a:rPr>
              <a:t>Tardy Policy:</a:t>
            </a:r>
            <a:r>
              <a:rPr lang="en-US" dirty="0">
                <a:latin typeface="Times New Roman" panose="02020603050405020304" pitchFamily="18" charset="0"/>
                <a:cs typeface="Times New Roman" panose="02020603050405020304" pitchFamily="18" charset="0"/>
              </a:rPr>
              <a:t>  The school’s tardy policy will be followed.  </a:t>
            </a:r>
            <a:r>
              <a:rPr lang="en-US" dirty="0">
                <a:solidFill>
                  <a:schemeClr val="accent1"/>
                </a:solidFill>
                <a:latin typeface="Times New Roman" panose="02020603050405020304" pitchFamily="18" charset="0"/>
                <a:cs typeface="Times New Roman" panose="02020603050405020304" pitchFamily="18" charset="0"/>
              </a:rPr>
              <a:t>Warm-ups, quizzes or self-starters cannot be made up due to unexcused </a:t>
            </a:r>
            <a:r>
              <a:rPr lang="en-US" dirty="0" err="1">
                <a:solidFill>
                  <a:schemeClr val="accent1"/>
                </a:solidFill>
                <a:latin typeface="Times New Roman" panose="02020603050405020304" pitchFamily="18" charset="0"/>
                <a:cs typeface="Times New Roman" panose="02020603050405020304" pitchFamily="18" charset="0"/>
              </a:rPr>
              <a:t>tardies</a:t>
            </a:r>
            <a:r>
              <a:rPr lang="en-US" dirty="0">
                <a:latin typeface="Times New Roman" panose="02020603050405020304" pitchFamily="18" charset="0"/>
                <a:cs typeface="Times New Roman" panose="02020603050405020304" pitchFamily="18" charset="0"/>
              </a:rPr>
              <a:t>, and students may lose participation points. A student is considered tardy if they are not in their seat and prepared to learn when the bell rings, even if they are in the room.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457200" y="198438"/>
            <a:ext cx="8458200" cy="792162"/>
          </a:xfrm>
        </p:spPr>
        <p:txBody>
          <a:bodyPr/>
          <a:lstStyle/>
          <a:p>
            <a:pPr eaLnBrk="1" hangingPunct="1"/>
            <a:r>
              <a:rPr lang="en-US" sz="2400" dirty="0" smtClean="0"/>
              <a:t>Classroom Rules &amp; Procedures: unit tests</a:t>
            </a:r>
          </a:p>
        </p:txBody>
      </p:sp>
      <p:sp>
        <p:nvSpPr>
          <p:cNvPr id="22530" name="Rectangle 3"/>
          <p:cNvSpPr>
            <a:spLocks noGrp="1" noChangeArrowheads="1"/>
          </p:cNvSpPr>
          <p:nvPr>
            <p:ph idx="1"/>
          </p:nvPr>
        </p:nvSpPr>
        <p:spPr>
          <a:xfrm>
            <a:off x="0" y="762000"/>
            <a:ext cx="8915400" cy="5486400"/>
          </a:xfrm>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Unit Tests will account for 25% of a student’s grade under the “TESTS” category, and will be graded as follows:</a:t>
            </a:r>
          </a:p>
          <a:p>
            <a:r>
              <a:rPr lang="en-US" b="1" u="sng" dirty="0">
                <a:latin typeface="Times New Roman" panose="02020603050405020304" pitchFamily="18" charset="0"/>
                <a:cs typeface="Times New Roman" panose="02020603050405020304" pitchFamily="18" charset="0"/>
              </a:rPr>
              <a:t>1</a:t>
            </a:r>
            <a:r>
              <a:rPr lang="en-US" b="1" u="sng" baseline="30000" dirty="0">
                <a:latin typeface="Times New Roman" panose="02020603050405020304" pitchFamily="18" charset="0"/>
                <a:cs typeface="Times New Roman" panose="02020603050405020304" pitchFamily="18" charset="0"/>
              </a:rPr>
              <a:t>st</a:t>
            </a:r>
            <a:r>
              <a:rPr lang="en-US" b="1" u="sng" dirty="0">
                <a:latin typeface="Times New Roman" panose="02020603050405020304" pitchFamily="18" charset="0"/>
                <a:cs typeface="Times New Roman" panose="02020603050405020304" pitchFamily="18" charset="0"/>
              </a:rPr>
              <a:t> Attempt</a:t>
            </a:r>
            <a:r>
              <a:rPr lang="en-US" dirty="0">
                <a:latin typeface="Times New Roman" panose="02020603050405020304" pitchFamily="18" charset="0"/>
                <a:cs typeface="Times New Roman" panose="02020603050405020304" pitchFamily="18" charset="0"/>
              </a:rPr>
              <a:t>:  Students get the score they earn.  If a student scores below 70% on the first attempt, he/she will have the option of retaking the Unit Test ONCE for up to 70%. </a:t>
            </a:r>
          </a:p>
          <a:p>
            <a:pPr marL="0" indent="0">
              <a:buNone/>
            </a:pPr>
            <a:endParaRPr lang="en-US"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Retakes:</a:t>
            </a:r>
            <a:r>
              <a:rPr lang="en-US" dirty="0">
                <a:latin typeface="Times New Roman" panose="02020603050405020304" pitchFamily="18" charset="0"/>
                <a:cs typeface="Times New Roman" panose="02020603050405020304" pitchFamily="18" charset="0"/>
              </a:rPr>
              <a:t>  End of Unit Tests may be retaken ONCE after the following conditions have been met:</a:t>
            </a:r>
          </a:p>
          <a:p>
            <a:pPr lvl="0"/>
            <a:r>
              <a:rPr lang="en-US" dirty="0" smtClean="0">
                <a:latin typeface="Times New Roman" panose="02020603050405020304" pitchFamily="18" charset="0"/>
                <a:cs typeface="Times New Roman" panose="02020603050405020304" pitchFamily="18" charset="0"/>
              </a:rPr>
              <a:t>1. Student </a:t>
            </a:r>
            <a:r>
              <a:rPr lang="en-US" dirty="0">
                <a:latin typeface="Times New Roman" panose="02020603050405020304" pitchFamily="18" charset="0"/>
                <a:cs typeface="Times New Roman" panose="02020603050405020304" pitchFamily="18" charset="0"/>
              </a:rPr>
              <a:t>scored BELOW 70 % on first attempt.</a:t>
            </a:r>
          </a:p>
          <a:p>
            <a:pPr lvl="0"/>
            <a:r>
              <a:rPr lang="en-US" dirty="0" smtClean="0">
                <a:latin typeface="Times New Roman" panose="02020603050405020304" pitchFamily="18" charset="0"/>
                <a:cs typeface="Times New Roman" panose="02020603050405020304" pitchFamily="18" charset="0"/>
              </a:rPr>
              <a:t>2. Student </a:t>
            </a:r>
            <a:r>
              <a:rPr lang="en-US" dirty="0">
                <a:latin typeface="Times New Roman" panose="02020603050405020304" pitchFamily="18" charset="0"/>
                <a:cs typeface="Times New Roman" panose="02020603050405020304" pitchFamily="18" charset="0"/>
              </a:rPr>
              <a:t>must complete assigned remediation.</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--Students will have two weeks to complete the remediation and retake the test after the original test date.</a:t>
            </a:r>
          </a:p>
          <a:p>
            <a:r>
              <a:rPr lang="en-US" b="1" dirty="0"/>
              <a:t> </a:t>
            </a:r>
            <a:endParaRPr lang="en-US" dirty="0"/>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global_rea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Black"/>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2124</TotalTime>
  <Words>887</Words>
  <Application>Microsoft Office PowerPoint</Application>
  <PresentationFormat>On-screen Show (4:3)</PresentationFormat>
  <Paragraphs>94</Paragraphs>
  <Slides>17</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 Unicode MS</vt:lpstr>
      <vt:lpstr>Arial</vt:lpstr>
      <vt:lpstr>Arial Black</vt:lpstr>
      <vt:lpstr>Calibri</vt:lpstr>
      <vt:lpstr>Impact</vt:lpstr>
      <vt:lpstr>Times New Roman</vt:lpstr>
      <vt:lpstr>global_read</vt:lpstr>
      <vt:lpstr>Main Event</vt:lpstr>
      <vt:lpstr>World Geography</vt:lpstr>
      <vt:lpstr>DAY 1</vt:lpstr>
      <vt:lpstr>An Open Letter to Students Returning to School</vt:lpstr>
      <vt:lpstr>Willowcreek Middle School</vt:lpstr>
      <vt:lpstr>Unit I: Disclosure Document</vt:lpstr>
      <vt:lpstr>Classroom Rules &amp; Procedures: Attendance</vt:lpstr>
      <vt:lpstr>Classroom Rules &amp; Procedures: Electronic Devices</vt:lpstr>
      <vt:lpstr>Classroom Rules &amp; Procedures: Tardy Policy</vt:lpstr>
      <vt:lpstr>Classroom Rules &amp; Procedures: unit tests</vt:lpstr>
      <vt:lpstr>Map Tests</vt:lpstr>
      <vt:lpstr>Classroom Rules &amp; Procedures:  Late Work Policy</vt:lpstr>
      <vt:lpstr>PowerPoint Presentation</vt:lpstr>
      <vt:lpstr>Classroom Rules &amp; Procedures: Grading Policies</vt:lpstr>
      <vt:lpstr>Classroom Rules &amp; Procedures: Class Materials</vt:lpstr>
      <vt:lpstr>How to get your teacher’s good side</vt:lpstr>
      <vt:lpstr>Would you rather…</vt:lpstr>
      <vt:lpstr>Current Events—EVERY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read design template</dc:title>
  <dc:creator>Libby Robertson</dc:creator>
  <cp:keywords/>
  <cp:lastModifiedBy>Libby Robertson</cp:lastModifiedBy>
  <cp:revision>45</cp:revision>
  <dcterms:modified xsi:type="dcterms:W3CDTF">2019-08-20T14:37:05Z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TC103367929990</vt:lpwstr>
  </property>
</Properties>
</file>